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0" r:id="rId2"/>
    <p:sldId id="360" r:id="rId3"/>
    <p:sldId id="383" r:id="rId4"/>
    <p:sldId id="384" r:id="rId5"/>
    <p:sldId id="385" r:id="rId6"/>
    <p:sldId id="355" r:id="rId7"/>
    <p:sldId id="297" r:id="rId8"/>
    <p:sldId id="298" r:id="rId9"/>
    <p:sldId id="260" r:id="rId10"/>
    <p:sldId id="356" r:id="rId11"/>
    <p:sldId id="261" r:id="rId12"/>
    <p:sldId id="262" r:id="rId13"/>
    <p:sldId id="264" r:id="rId14"/>
    <p:sldId id="357" r:id="rId15"/>
    <p:sldId id="358" r:id="rId16"/>
    <p:sldId id="301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271" r:id="rId32"/>
    <p:sldId id="272" r:id="rId33"/>
    <p:sldId id="274" r:id="rId34"/>
    <p:sldId id="275" r:id="rId35"/>
    <p:sldId id="276" r:id="rId36"/>
    <p:sldId id="278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280" r:id="rId45"/>
    <p:sldId id="286" r:id="rId46"/>
    <p:sldId id="287" r:id="rId47"/>
    <p:sldId id="289" r:id="rId48"/>
    <p:sldId id="290" r:id="rId49"/>
    <p:sldId id="312" r:id="rId50"/>
    <p:sldId id="313" r:id="rId51"/>
    <p:sldId id="319" r:id="rId52"/>
    <p:sldId id="386" r:id="rId53"/>
    <p:sldId id="314" r:id="rId54"/>
    <p:sldId id="315" r:id="rId55"/>
    <p:sldId id="382" r:id="rId56"/>
    <p:sldId id="317" r:id="rId57"/>
    <p:sldId id="318" r:id="rId58"/>
    <p:sldId id="322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410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8D56-763A-4DA7-87C2-C505AF0CB0FE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3437B-5A83-4660-9E3C-5E8D5BDB3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2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0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5251-B3BB-4B3D-BAAD-DAC791AE2A6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0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4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50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7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9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5251-B3BB-4B3D-BAAD-DAC791AE2A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1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5251-B3BB-4B3D-BAAD-DAC791AE2A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7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0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7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1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437B-5A83-4660-9E3C-5E8D5BDB3A1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C6-A2E6-4D4E-B17E-0679D4012ED0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8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6D2-B1E9-4B26-AB06-45AF405040C2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B677-1D02-4DD5-AA92-C444775AAC1B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5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1200" y="605638"/>
            <a:ext cx="10758273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603" y="6466513"/>
            <a:ext cx="542924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1199" y="534979"/>
            <a:ext cx="10766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7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595372"/>
            <a:ext cx="7656576" cy="13929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84550" y="4120541"/>
            <a:ext cx="5422900" cy="1581150"/>
          </a:xfrm>
        </p:spPr>
        <p:txBody>
          <a:bodyPr/>
          <a:lstStyle>
            <a:lvl1pPr algn="ctr">
              <a:spcAft>
                <a:spcPts val="0"/>
              </a:spcAft>
              <a:defRPr sz="900" i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7" y="5894830"/>
            <a:ext cx="2314453" cy="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5F86-7EC2-43AA-8EAF-01DA79BFB4F7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4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0827-40A3-4A35-AAA0-2B2FA860B76D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8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C0BB-D532-4580-996D-A1586BFD62AF}" type="datetime1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591F-D087-4169-995F-C10D554679AF}" type="datetime1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7EC9-52A1-4B70-A53D-9D868BF9ABDF}" type="datetime1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3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9CD7-1B76-4924-8B52-0BA1959A16A5}" type="datetime1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8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B35-7AD2-4BFD-A15B-F3984EAE5C47}" type="datetime1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21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593-0B3A-42CF-B76A-D1B29B26BF6B}" type="datetime1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DE3E-DC06-4EAD-BAA9-FAB0046A9448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FAD9-699F-4CA0-94FF-8FDA019BA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JUABOSO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ASSEMBLY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9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2023-2026 </a:t>
            </a:r>
            <a:r>
              <a:rPr lang="en-US" sz="4409" b="1" dirty="0">
                <a:latin typeface="Arial" panose="020B0604020202020204" pitchFamily="34" charset="0"/>
                <a:cs typeface="Arial" panose="020B0604020202020204" pitchFamily="34" charset="0"/>
              </a:rPr>
              <a:t>COMPOSITE BUDGET</a:t>
            </a:r>
          </a:p>
          <a:p>
            <a:pPr marL="0" indent="0">
              <a:buNone/>
            </a:pPr>
            <a:r>
              <a:rPr lang="en-US" sz="4409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sz="440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PRESENTED BY HON.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GODFRED KWABENA AGYEI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CHIEF EXECUTIVE</a:t>
            </a: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4" y="2665509"/>
            <a:ext cx="2824917" cy="21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Description: Graphic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6" y="2665509"/>
            <a:ext cx="2369128" cy="2147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93425"/>
              </p:ext>
            </p:extLst>
          </p:nvPr>
        </p:nvGraphicFramePr>
        <p:xfrm>
          <a:off x="115912" y="163778"/>
          <a:ext cx="11715867" cy="662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7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7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7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77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914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81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FINANCIAL PERFORMANCE-REVENUE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697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REVENUE PERFORMANCE –ALL REVENUE SOURCES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PERFORM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</a:t>
                      </a:r>
                      <a:r>
                        <a:rPr lang="en-GB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@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332,301.00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280,500.71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405,929.51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438,937.45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778,800.00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461,233.31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 TRANSFER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1,721,869.59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1,724,678.70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1,866,022.76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2,604,375.62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2,214,455.00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1,812,809.31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G&amp;S TRANSFER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85,558.01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89,410.00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63,391.34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101,865.00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12,753.31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 TRANSFER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                       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3,518,189.97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2,318,771.64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2,968,724.00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699,767.42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3,377,394.11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768,691.81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DACF-RFG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725,980.84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50,238.77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222,433.78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317,059.00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1,164,502.04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963,487.39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MP'S CF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323,363.63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321,412.27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294,652.07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340,000.00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193,761.93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145,046.97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140,283.74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107,454.00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99,661.80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82,502.00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42,249.77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140,730.00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-   </a:t>
                      </a:r>
                    </a:p>
                  </a:txBody>
                  <a:tcPr marL="9525" marR="9525" marT="9525" marB="0" anchor="b"/>
                </a:tc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STOOL LANDS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120,000.00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68,606.00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294,000.00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228,879.00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450,000.00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222,605.00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49.46</a:t>
                      </a:r>
                    </a:p>
                  </a:txBody>
                  <a:tcPr marL="9525" marR="9525" marT="9525" marB="0" anchor="b"/>
                </a:tc>
              </a:tr>
              <a:tr h="4281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6,981,752.00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4,990,049.84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6,293,974.05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4,746,723.70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8,650,248.15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4,477,591.83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91888"/>
              </p:ext>
            </p:extLst>
          </p:nvPr>
        </p:nvGraphicFramePr>
        <p:xfrm>
          <a:off x="141665" y="193186"/>
          <a:ext cx="11552351" cy="646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40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40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74794">
                <a:tc gridSpan="8">
                  <a:txBody>
                    <a:bodyPr/>
                    <a:lstStyle/>
                    <a:p>
                      <a:r>
                        <a:rPr lang="en-US" sz="4400" dirty="0"/>
                        <a:t>FINANCIAL</a:t>
                      </a:r>
                      <a:r>
                        <a:rPr lang="en-US" sz="4400" baseline="0" dirty="0"/>
                        <a:t> PERFORMANCE-EXPENDITURE</a:t>
                      </a:r>
                      <a:endParaRPr lang="en-GB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628"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EXPENDITURE PERFORMANCE</a:t>
                      </a:r>
                      <a:r>
                        <a:rPr lang="en-US" sz="2800" baseline="0" dirty="0"/>
                        <a:t> (ALL DEPARTMENTS) GOG ONLY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6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EXPENDITURE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ACT. @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PERFORMANC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1,721,869.59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1,721,869.59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1,866,022.80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1,866,022.80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2,214,455.00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1,812,809.31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8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&amp; 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85,558.01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89,410.00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63,391.34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101,865.00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12,753.31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8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1,816,869.59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1,807,427.60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1,955,432.80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1,929,414.14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2,316,320.00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1,825,562.62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0502"/>
              </p:ext>
            </p:extLst>
          </p:nvPr>
        </p:nvGraphicFramePr>
        <p:xfrm>
          <a:off x="425000" y="283334"/>
          <a:ext cx="11372048" cy="613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6293">
                <a:tc gridSpan="8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FINANCIAL PERFORMANCE - EXPENDITURE</a:t>
                      </a:r>
                      <a:endParaRPr lang="en-GB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293"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EXPENDITURE PERFORMANCE (ALL DEPARTMENTS) IGF ONLY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r>
                        <a:rPr lang="en-US" b="1" dirty="0"/>
                        <a:t>EXPENDITURE</a:t>
                      </a:r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2020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2021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2022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ACT. @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PERFORM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79,073.36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78,052.69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154,401.19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102,068.62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68.91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GOODS&amp;SERVICE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185,071.00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153,205.15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208,743.61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305,648.76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468,638.81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296,835.00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63.33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45,230.00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17,348.00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75,185.90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55,236.00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155,760.00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2.82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62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332,301.00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249,626.51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405,929.51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438,937.45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778,800.00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403,303.62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51.79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17423"/>
              </p:ext>
            </p:extLst>
          </p:nvPr>
        </p:nvGraphicFramePr>
        <p:xfrm>
          <a:off x="90152" y="128786"/>
          <a:ext cx="11797048" cy="61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6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6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46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46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46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746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72733">
                <a:tc gridSpan="8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FINANCIAL PERFORMANCE-EXPENDITURE</a:t>
                      </a:r>
                      <a:endParaRPr lang="en-GB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733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EXPENDITURE PERFORMANCE (ALL DEPARTMENTS) ALL</a:t>
                      </a:r>
                      <a:r>
                        <a:rPr lang="en-US" sz="2400" baseline="0" dirty="0"/>
                        <a:t> FUNDING SOURCES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r>
                        <a:rPr lang="en-US" dirty="0"/>
                        <a:t>EXPENDITURE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 @ </a:t>
                      </a:r>
                      <a:r>
                        <a:rPr lang="en-GB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PERFORM.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1,823,869.59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1,803,752.06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1,988,659.76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2,726,712.67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2,368,856.19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2,064,640.46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87.15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GOODS&amp;SERVICE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1,849,598.73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1,771,843.95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1,854,475.61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1,271,682.08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3,017,203.00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1,158,881.19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38.41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3,308,283.68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1,980,781.40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2,450,838.81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691,135.92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3,264,188.96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1,254,070.18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38.41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6,981,752.00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5,556,377.41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6,293,974.18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4,689,530.67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8,650,248.15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4,477,591.83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51.76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60300"/>
              </p:ext>
            </p:extLst>
          </p:nvPr>
        </p:nvGraphicFramePr>
        <p:xfrm>
          <a:off x="347730" y="464023"/>
          <a:ext cx="11178861" cy="586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6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26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20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2022 </a:t>
                      </a:r>
                      <a:r>
                        <a:rPr lang="en-US" sz="3600" dirty="0"/>
                        <a:t>BUDGET PROGRAMME PERFORMANCE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145">
                <a:tc>
                  <a:txBody>
                    <a:bodyPr/>
                    <a:lstStyle/>
                    <a:p>
                      <a:r>
                        <a:rPr lang="en-US" dirty="0"/>
                        <a:t>BUDGET PROGRAMME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  <a:r>
                        <a:rPr lang="en-US" baseline="0" dirty="0"/>
                        <a:t> AS @ </a:t>
                      </a:r>
                      <a:r>
                        <a:rPr lang="en-US" baseline="0" dirty="0" smtClean="0"/>
                        <a:t>AUG 2022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028">
                <a:tc>
                  <a:txBody>
                    <a:bodyPr/>
                    <a:lstStyle/>
                    <a:p>
                      <a:r>
                        <a:rPr lang="en-US" dirty="0"/>
                        <a:t>MANAGEMENT AND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3,029,005.89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1,245,326.00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028">
                <a:tc>
                  <a:txBody>
                    <a:bodyPr/>
                    <a:lstStyle/>
                    <a:p>
                      <a:r>
                        <a:rPr lang="en-US" dirty="0"/>
                        <a:t>SOCIAL SERVICE DELIVERY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3,524,683.24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1,761,829.83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028">
                <a:tc>
                  <a:txBody>
                    <a:bodyPr/>
                    <a:lstStyle/>
                    <a:p>
                      <a:r>
                        <a:rPr lang="en-US" dirty="0"/>
                        <a:t>INFRASTRUCTURE DELIVERY AND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1,143,781.66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573,682.00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432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ECONOMIC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896,542.36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896,754.00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432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56,235.00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432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8,650,248.15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4,477,591.83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49978"/>
              </p:ext>
            </p:extLst>
          </p:nvPr>
        </p:nvGraphicFramePr>
        <p:xfrm>
          <a:off x="347730" y="115912"/>
          <a:ext cx="11397800" cy="667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0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7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4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5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2660">
                <a:tc gridSpan="5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/>
                        <a:t>FINANCIALS </a:t>
                      </a:r>
                      <a:r>
                        <a:rPr lang="en-US" sz="2800" dirty="0" smtClean="0"/>
                        <a:t>2022 </a:t>
                      </a:r>
                      <a:r>
                        <a:rPr lang="en-US" sz="2800" dirty="0"/>
                        <a:t>KEY PROJECTS AND PROGRAMMES</a:t>
                      </a:r>
                      <a:r>
                        <a:rPr lang="en-US" sz="2800" baseline="0" dirty="0"/>
                        <a:t> FROM ALL SOURCES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53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AMOUNT BUDGETED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ACT.</a:t>
                      </a:r>
                      <a:r>
                        <a:rPr lang="en-US" baseline="0" dirty="0"/>
                        <a:t> PAYMENT  @ </a:t>
                      </a:r>
                      <a:r>
                        <a:rPr lang="en-US" baseline="0" dirty="0" smtClean="0"/>
                        <a:t>AUG, 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OUTSTANDING PAYMENT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53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Completion of 1No. 6unit Classroom Block with Office and Store</a:t>
                      </a:r>
                      <a:r>
                        <a:rPr lang="en-GB" baseline="0" dirty="0" smtClean="0"/>
                        <a:t> at </a:t>
                      </a:r>
                      <a:r>
                        <a:rPr lang="en-GB" baseline="0" dirty="0" err="1" smtClean="0"/>
                        <a:t>Eteso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167,805.59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120,832.34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46,973.25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533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 of 1No. 6unit Classroom Block and Ancillary Facility</a:t>
                      </a:r>
                      <a:r>
                        <a:rPr lang="en-GB" baseline="0" dirty="0" smtClean="0"/>
                        <a:t> at </a:t>
                      </a:r>
                      <a:r>
                        <a:rPr lang="en-GB" baseline="0" dirty="0" err="1" smtClean="0"/>
                        <a:t>Dominibo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191,905.78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138,375.82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53,529.96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533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 of 1No.</a:t>
                      </a:r>
                      <a:r>
                        <a:rPr lang="en-GB" baseline="0" dirty="0" smtClean="0"/>
                        <a:t> 3unit Classroom Block office and Ancillary Facilities at Mafia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157,757.78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145,232.91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12,524.87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533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 of 1No. 4unit</a:t>
                      </a:r>
                      <a:r>
                        <a:rPr lang="en-GB" baseline="0" dirty="0" smtClean="0"/>
                        <a:t> Nurses Quarters at </a:t>
                      </a:r>
                      <a:r>
                        <a:rPr lang="en-GB" baseline="0" dirty="0" err="1" smtClean="0"/>
                        <a:t>Bonsu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Nkwanta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122,185.25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106,184.50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16,000.75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305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Construction of 1No. 3unit Classroom Block,3 Seater KVIP and 3 urinal at </a:t>
                      </a:r>
                      <a:r>
                        <a:rPr lang="en-US" baseline="0" dirty="0" err="1" smtClean="0"/>
                        <a:t>Danyame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249,788.40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202,887.80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46,900.60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164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 of 1No.</a:t>
                      </a:r>
                      <a:r>
                        <a:rPr lang="en-GB" baseline="0" dirty="0" smtClean="0"/>
                        <a:t> 3unit </a:t>
                      </a:r>
                      <a:r>
                        <a:rPr lang="en-GB" baseline="0" dirty="0" err="1" smtClean="0"/>
                        <a:t>Classsroom</a:t>
                      </a:r>
                      <a:r>
                        <a:rPr lang="en-GB" baseline="0" dirty="0" smtClean="0"/>
                        <a:t> Block,3 Seater KVIP and 3 urinal at Pillar 290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182,647.63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177.327.80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5,319.83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062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to DPCU activities (Monitoring &amp; Evaluation)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2,000.00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305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</a:t>
                      </a:r>
                      <a:r>
                        <a:rPr lang="en-GB" baseline="0" dirty="0" smtClean="0"/>
                        <a:t> of 1No. 3unit classroom block with office and ancillary facilities at </a:t>
                      </a:r>
                      <a:r>
                        <a:rPr lang="en-GB" baseline="0" dirty="0" err="1" smtClean="0"/>
                        <a:t>Komeamaa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144,939.08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130,540.00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14,399.08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305">
                <a:tc>
                  <a:txBody>
                    <a:bodyPr/>
                    <a:lstStyle/>
                    <a:p>
                      <a:r>
                        <a:rPr lang="en-US" dirty="0"/>
                        <a:t>9.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 of CHPS compound at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Sayerano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165,999.98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84,060.32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81,939.66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16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2549" y="2937085"/>
            <a:ext cx="7384763" cy="665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NON FINANCIAL PERFORMANCE BY PROGRAMMES</a:t>
            </a:r>
          </a:p>
        </p:txBody>
      </p:sp>
    </p:spTree>
    <p:extLst>
      <p:ext uri="{BB962C8B-B14F-4D97-AF65-F5344CB8AC3E}">
        <p14:creationId xmlns:p14="http://schemas.microsoft.com/office/powerpoint/2010/main" val="1102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17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5328" y="257219"/>
            <a:ext cx="7384763" cy="665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         </a:t>
            </a:r>
            <a:r>
              <a:rPr lang="en-US" dirty="0"/>
              <a:t>JDA - Key Achievements (2022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698137"/>
            <a:ext cx="8382000" cy="5528492"/>
          </a:xfrm>
          <a:prstGeom prst="rect">
            <a:avLst/>
          </a:prstGeom>
        </p:spPr>
        <p:txBody>
          <a:bodyPr/>
          <a:lstStyle>
            <a:lvl1pPr marL="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6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2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44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Myriad Pro" panose="020B05030304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80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Georgia" panose="02040502050405020303" pitchFamily="18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Myriad Pro" panose="020B0503030403020204" pitchFamily="34" charset="0"/>
              <a:buChar char="~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1800" b="1" dirty="0">
                <a:solidFill>
                  <a:prstClr val="black"/>
                </a:solidFill>
              </a:rPr>
              <a:t>Improved Access to Safe and Reliable Water Supply and Sanitation</a:t>
            </a:r>
            <a:endParaRPr lang="en-US" sz="18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Drilled 1No. Boreholes fitted with pump at ( </a:t>
            </a:r>
            <a:r>
              <a:rPr lang="en-US" sz="1800" dirty="0" err="1">
                <a:solidFill>
                  <a:prstClr val="black"/>
                </a:solidFill>
              </a:rPr>
              <a:t>Sonka</a:t>
            </a:r>
            <a:r>
              <a:rPr lang="en-US" sz="1800" dirty="0">
                <a:solidFill>
                  <a:prstClr val="black"/>
                </a:solidFill>
              </a:rPr>
              <a:t>) ( DACF-RFG)</a:t>
            </a: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Constructed 4No mechanized Boreholes with </a:t>
            </a:r>
            <a:r>
              <a:rPr lang="en-US" sz="1800" dirty="0" err="1">
                <a:solidFill>
                  <a:prstClr val="black"/>
                </a:solidFill>
              </a:rPr>
              <a:t>Polytanks</a:t>
            </a:r>
            <a:r>
              <a:rPr lang="en-US" sz="1800" dirty="0">
                <a:solidFill>
                  <a:prstClr val="black"/>
                </a:solidFill>
              </a:rPr>
              <a:t> at (New </a:t>
            </a:r>
            <a:r>
              <a:rPr lang="en-US" sz="1800" dirty="0" err="1">
                <a:solidFill>
                  <a:prstClr val="black"/>
                </a:solidFill>
              </a:rPr>
              <a:t>Berekum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Domenebo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Proso</a:t>
            </a:r>
            <a:r>
              <a:rPr lang="en-US" sz="1800" dirty="0">
                <a:solidFill>
                  <a:prstClr val="black"/>
                </a:solidFill>
              </a:rPr>
              <a:t> Kofikrom, </a:t>
            </a:r>
            <a:r>
              <a:rPr lang="en-US" sz="1800" dirty="0" err="1">
                <a:solidFill>
                  <a:prstClr val="black"/>
                </a:solidFill>
              </a:rPr>
              <a:t>Boinzan</a:t>
            </a:r>
            <a:r>
              <a:rPr lang="en-US" sz="1800" dirty="0">
                <a:solidFill>
                  <a:prstClr val="black"/>
                </a:solidFill>
              </a:rPr>
              <a:t> ) (DACF-RFG)</a:t>
            </a:r>
          </a:p>
          <a:p>
            <a:pPr marL="285750" indent="-285750" defTabSz="9144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Completed 1No. 6unit Water Closet  Toilet at Juaboso Magazine (DACF)</a:t>
            </a:r>
          </a:p>
          <a:p>
            <a:pPr marL="285750" indent="-285750" defTabSz="9144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Constructed 2No. Mechanised Boreholes at Antobia and Juaboso</a:t>
            </a:r>
          </a:p>
          <a:p>
            <a:pPr indent="0" defTabSz="914400">
              <a:lnSpc>
                <a:spcPct val="150000"/>
              </a:lnSpc>
              <a:spcAft>
                <a:spcPts val="0"/>
              </a:spcAft>
            </a:pPr>
            <a:endParaRPr lang="en-US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/>
              <a:t>Improved access to quality Education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Constructed 1No. 3 unit Classroom Block with ancillary facilities at </a:t>
            </a:r>
            <a:r>
              <a:rPr lang="en-US" sz="1800" dirty="0" err="1"/>
              <a:t>Sayeraso</a:t>
            </a:r>
            <a:r>
              <a:rPr lang="en-US" sz="1800" dirty="0"/>
              <a:t> (DACF-RFG)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Constructed 1No. 3 unit Classroom Block with ancillary facilities at </a:t>
            </a:r>
            <a:r>
              <a:rPr lang="en-US" sz="1800" dirty="0" err="1"/>
              <a:t>Danyame</a:t>
            </a:r>
            <a:r>
              <a:rPr lang="en-US" sz="1800" dirty="0"/>
              <a:t>  (DACF)</a:t>
            </a:r>
          </a:p>
          <a:p>
            <a:pPr marL="285750" indent="-285750" defTabSz="9144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1800" b="1" dirty="0">
                <a:solidFill>
                  <a:prstClr val="black"/>
                </a:solidFill>
              </a:rPr>
              <a:t>CENTRAL ADMINISTRATION</a:t>
            </a:r>
          </a:p>
          <a:p>
            <a:pPr marL="285750" indent="-2857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Repaired </a:t>
            </a:r>
            <a:r>
              <a:rPr lang="en-US" sz="1800" dirty="0">
                <a:solidFill>
                  <a:prstClr val="black"/>
                </a:solidFill>
              </a:rPr>
              <a:t>and </a:t>
            </a:r>
            <a:r>
              <a:rPr lang="en-US" sz="1800" dirty="0" smtClean="0">
                <a:solidFill>
                  <a:prstClr val="black"/>
                </a:solidFill>
              </a:rPr>
              <a:t>Maintained </a:t>
            </a:r>
            <a:r>
              <a:rPr lang="en-US" sz="1800" dirty="0">
                <a:solidFill>
                  <a:prstClr val="black"/>
                </a:solidFill>
              </a:rPr>
              <a:t>grounded Assembly Grader (DACF)</a:t>
            </a:r>
          </a:p>
          <a:p>
            <a:pPr marL="285750" indent="-2857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Procured and supplied 600 bags of Cement under Self Help Projects</a:t>
            </a:r>
            <a:endParaRPr lang="en-US" sz="28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5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18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5328" y="257219"/>
            <a:ext cx="7384763" cy="665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</a:rPr>
              <a:t>         </a:t>
            </a:r>
            <a:r>
              <a:rPr lang="en-US" sz="3200" dirty="0"/>
              <a:t>JDA - Key Achievements (2022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698137"/>
            <a:ext cx="8382000" cy="5528492"/>
          </a:xfrm>
          <a:prstGeom prst="rect">
            <a:avLst/>
          </a:prstGeom>
        </p:spPr>
        <p:txBody>
          <a:bodyPr/>
          <a:lstStyle>
            <a:lvl1pPr marL="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6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2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44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Myriad Pro" panose="020B05030304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80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Georgia" panose="02040502050405020303" pitchFamily="18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73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Myriad Pro" panose="020B0503030403020204" pitchFamily="34" charset="0"/>
              <a:buChar char="~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</a:rPr>
              <a:t>Improved Access to </a:t>
            </a:r>
            <a:r>
              <a:rPr lang="en-US" sz="2400" b="1" dirty="0" err="1" smtClean="0">
                <a:solidFill>
                  <a:prstClr val="black"/>
                </a:solidFill>
              </a:rPr>
              <a:t>Motorable</a:t>
            </a:r>
            <a:r>
              <a:rPr lang="en-US" sz="2400" b="1" dirty="0" smtClean="0">
                <a:solidFill>
                  <a:prstClr val="black"/>
                </a:solidFill>
              </a:rPr>
              <a:t> Roads</a:t>
            </a:r>
            <a:endParaRPr lang="en-US" sz="24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Reshaped 6km Feeder road from </a:t>
            </a:r>
            <a:r>
              <a:rPr lang="en-US" sz="2400" dirty="0" err="1">
                <a:solidFill>
                  <a:prstClr val="black"/>
                </a:solidFill>
              </a:rPr>
              <a:t>Ahwiafutu</a:t>
            </a:r>
            <a:r>
              <a:rPr lang="en-US" sz="2400" dirty="0">
                <a:solidFill>
                  <a:prstClr val="black"/>
                </a:solidFill>
              </a:rPr>
              <a:t>  to </a:t>
            </a:r>
            <a:r>
              <a:rPr lang="en-US" sz="2400" dirty="0" err="1">
                <a:solidFill>
                  <a:prstClr val="black"/>
                </a:solidFill>
              </a:rPr>
              <a:t>Gyampokrom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Reshaped 4km Feeder road </a:t>
            </a:r>
            <a:r>
              <a:rPr lang="en-US" sz="2400" dirty="0" smtClean="0">
                <a:solidFill>
                  <a:prstClr val="black"/>
                </a:solidFill>
              </a:rPr>
              <a:t>from </a:t>
            </a:r>
            <a:r>
              <a:rPr lang="en-US" sz="2400" dirty="0">
                <a:solidFill>
                  <a:prstClr val="black"/>
                </a:solidFill>
              </a:rPr>
              <a:t>J.J </a:t>
            </a:r>
            <a:r>
              <a:rPr lang="en-US" sz="2400" dirty="0" err="1">
                <a:solidFill>
                  <a:prstClr val="black"/>
                </a:solidFill>
              </a:rPr>
              <a:t>Nkwanta</a:t>
            </a:r>
            <a:r>
              <a:rPr lang="en-US" sz="2400" dirty="0">
                <a:solidFill>
                  <a:prstClr val="black"/>
                </a:solidFill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</a:rPr>
              <a:t>Aboso-Mintakrom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stretch.</a:t>
            </a: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Reshaped 7km Feeder road from </a:t>
            </a:r>
            <a:r>
              <a:rPr lang="en-US" sz="2400" dirty="0" err="1">
                <a:solidFill>
                  <a:prstClr val="black"/>
                </a:solidFill>
              </a:rPr>
              <a:t>Antobia</a:t>
            </a:r>
            <a:r>
              <a:rPr lang="en-US" sz="2400" dirty="0">
                <a:solidFill>
                  <a:prstClr val="black"/>
                </a:solidFill>
              </a:rPr>
              <a:t>   to </a:t>
            </a:r>
            <a:r>
              <a:rPr lang="en-US" sz="2400" dirty="0" err="1">
                <a:solidFill>
                  <a:prstClr val="black"/>
                </a:solidFill>
              </a:rPr>
              <a:t>Nsonyameye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Reshaped 8km Feeder road from </a:t>
            </a:r>
            <a:r>
              <a:rPr lang="en-US" sz="2400" dirty="0" err="1">
                <a:solidFill>
                  <a:prstClr val="black"/>
                </a:solidFill>
              </a:rPr>
              <a:t>Bonsu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Nkwanta</a:t>
            </a:r>
            <a:r>
              <a:rPr lang="en-US" sz="2400" dirty="0">
                <a:solidFill>
                  <a:prstClr val="black"/>
                </a:solidFill>
              </a:rPr>
              <a:t>  to </a:t>
            </a:r>
            <a:r>
              <a:rPr lang="en-US" sz="2400" dirty="0" err="1" smtClean="0">
                <a:solidFill>
                  <a:prstClr val="black"/>
                </a:solidFill>
              </a:rPr>
              <a:t>Kefas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Reshaped 2km Feeder roads from </a:t>
            </a:r>
            <a:r>
              <a:rPr lang="en-US" sz="2400" dirty="0" err="1">
                <a:solidFill>
                  <a:prstClr val="black"/>
                </a:solidFill>
              </a:rPr>
              <a:t>Bonsu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Nkwanta</a:t>
            </a:r>
            <a:r>
              <a:rPr lang="en-US" sz="2400" dirty="0">
                <a:solidFill>
                  <a:prstClr val="black"/>
                </a:solidFill>
              </a:rPr>
              <a:t>  to </a:t>
            </a:r>
            <a:r>
              <a:rPr lang="en-US" sz="2400" dirty="0" err="1" smtClean="0">
                <a:solidFill>
                  <a:prstClr val="black"/>
                </a:solidFill>
              </a:rPr>
              <a:t>Yamediagro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171450" indent="-171450" defTabSz="9144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Unit classroom block at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Sayeraso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375172"/>
            <a:ext cx="8686801" cy="49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8E3DE-C848-BC3B-4EDD-9D044E8C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470" y="537120"/>
            <a:ext cx="5860296" cy="806400"/>
          </a:xfrm>
        </p:spPr>
        <p:txBody>
          <a:bodyPr/>
          <a:lstStyle/>
          <a:p>
            <a:r>
              <a:rPr lang="en-US" sz="3200" dirty="0"/>
              <a:t>Outline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E97E65-B696-A5A3-7929-F2A56B96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5851" y="1343521"/>
            <a:ext cx="8338038" cy="4133827"/>
          </a:xfrm>
        </p:spPr>
        <p:txBody>
          <a:bodyPr>
            <a:normAutofit fontScale="92500" lnSpcReduction="10000"/>
          </a:bodyPr>
          <a:lstStyle/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Introduction 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Strategic Overview of the MMDA 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Financial Performance – Revenue</a:t>
            </a:r>
          </a:p>
          <a:p>
            <a:pPr marL="3877866" lvl="8" algn="just">
              <a:lnSpc>
                <a:spcPct val="150000"/>
              </a:lnSpc>
            </a:pPr>
            <a:r>
              <a:rPr lang="en-US" sz="2400" dirty="0"/>
              <a:t>Expenditure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Key Achievements for 2022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2022 Budget </a:t>
            </a:r>
            <a:r>
              <a:rPr lang="en-US" dirty="0" err="1"/>
              <a:t>Programme</a:t>
            </a:r>
            <a:r>
              <a:rPr lang="en-US" dirty="0"/>
              <a:t> Performance</a:t>
            </a:r>
          </a:p>
          <a:p>
            <a:pPr marL="477441" indent="-2571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Outlook for 2023-2026</a:t>
            </a:r>
          </a:p>
          <a:p>
            <a:endParaRPr lang="en-US" sz="40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Unit classroom block at Danyame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00545"/>
            <a:ext cx="8728364" cy="53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1No. 6 Seater WC toilet at Juaboso Magazine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JDA_P\Desktop\IMG_20220615_105106_2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6" y="955965"/>
            <a:ext cx="7633853" cy="526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9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138" y="148514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Mechanised boreholes at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Dominibo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Boinzan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6" y="816637"/>
            <a:ext cx="4336473" cy="561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4172" y="1405847"/>
            <a:ext cx="5611874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Mechanised borehole at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Berekum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4223" y="1366411"/>
            <a:ext cx="5635337" cy="451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8476" y="1477248"/>
            <a:ext cx="5635340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8751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Mechanised borehole at Antobia and Juaboso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5" y="862149"/>
            <a:ext cx="3943101" cy="560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46" y="862150"/>
            <a:ext cx="4023360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Drilled Borehole fitted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Sonka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8838" y="-68318"/>
            <a:ext cx="5555673" cy="76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-171400"/>
            <a:ext cx="8219255" cy="648072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Policy Outcome Indicators and Targets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10773"/>
              </p:ext>
            </p:extLst>
          </p:nvPr>
        </p:nvGraphicFramePr>
        <p:xfrm>
          <a:off x="945934" y="661254"/>
          <a:ext cx="9585433" cy="6070493"/>
        </p:xfrm>
        <a:graphic>
          <a:graphicData uri="http://schemas.openxmlformats.org/drawingml/2006/table">
            <a:tbl>
              <a:tblPr firstRow="1" firstCol="1" bandRow="1"/>
              <a:tblGrid>
                <a:gridCol w="2259673">
                  <a:extLst>
                    <a:ext uri="{9D8B030D-6E8A-4147-A177-3AD203B41FA5}">
                      <a16:colId xmlns:a16="http://schemas.microsoft.com/office/drawing/2014/main" xmlns="" val="3317486167"/>
                    </a:ext>
                  </a:extLst>
                </a:gridCol>
                <a:gridCol w="2514540">
                  <a:extLst>
                    <a:ext uri="{9D8B030D-6E8A-4147-A177-3AD203B41FA5}">
                      <a16:colId xmlns:a16="http://schemas.microsoft.com/office/drawing/2014/main" xmlns="" val="3220153679"/>
                    </a:ext>
                  </a:extLst>
                </a:gridCol>
                <a:gridCol w="1202805">
                  <a:extLst>
                    <a:ext uri="{9D8B030D-6E8A-4147-A177-3AD203B41FA5}">
                      <a16:colId xmlns:a16="http://schemas.microsoft.com/office/drawing/2014/main" xmlns="" val="783321846"/>
                    </a:ext>
                  </a:extLst>
                </a:gridCol>
                <a:gridCol w="1202805">
                  <a:extLst>
                    <a:ext uri="{9D8B030D-6E8A-4147-A177-3AD203B41FA5}">
                      <a16:colId xmlns:a16="http://schemas.microsoft.com/office/drawing/2014/main" xmlns="" val="3406437017"/>
                    </a:ext>
                  </a:extLst>
                </a:gridCol>
                <a:gridCol w="1202805">
                  <a:extLst>
                    <a:ext uri="{9D8B030D-6E8A-4147-A177-3AD203B41FA5}">
                      <a16:colId xmlns:a16="http://schemas.microsoft.com/office/drawing/2014/main" xmlns="" val="4248898399"/>
                    </a:ext>
                  </a:extLst>
                </a:gridCol>
                <a:gridCol w="1202805">
                  <a:extLst>
                    <a:ext uri="{9D8B030D-6E8A-4147-A177-3AD203B41FA5}">
                      <a16:colId xmlns:a16="http://schemas.microsoft.com/office/drawing/2014/main" xmlns="" val="1487993032"/>
                    </a:ext>
                  </a:extLst>
                </a:gridCol>
              </a:tblGrid>
              <a:tr h="81955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years performance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86" marR="37786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86" marR="37786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6360339"/>
                  </a:ext>
                </a:extLst>
              </a:tr>
              <a:tr h="510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2537634"/>
                  </a:ext>
                </a:extLst>
              </a:tr>
              <a:tr h="928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revenue generation (IGF) and expenditure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increase in IGF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3480888"/>
                  </a:ext>
                </a:extLst>
              </a:tr>
              <a:tr h="587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electrification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communities covered by electricity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91%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87%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9844741"/>
                  </a:ext>
                </a:extLst>
              </a:tr>
              <a:tr h="796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of adoption of new/modern technology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Adoption rate of new/modern technology by farmers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81%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237224"/>
                  </a:ext>
                </a:extLst>
              </a:tr>
              <a:tr h="53932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Agricultural yield increased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 per Hector (maize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1.68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2646662"/>
                  </a:ext>
                </a:extLst>
              </a:tr>
              <a:tr h="42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 per hectare (rice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1.70</a:t>
                      </a:r>
                      <a:endParaRPr lang="en-US" sz="16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693060"/>
                  </a:ext>
                </a:extLst>
              </a:tr>
              <a:tr h="5486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Sanitation Management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volume of waste disposed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170mt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36.19mt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170mt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23.14mt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5715666"/>
                  </a:ext>
                </a:extLst>
              </a:tr>
              <a:tr h="81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population with access to proper  toilet facilities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72%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60.9%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124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9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-171400"/>
            <a:ext cx="8219255" cy="648072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Policy Outcome Indicators and Targets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593560"/>
              </p:ext>
            </p:extLst>
          </p:nvPr>
        </p:nvGraphicFramePr>
        <p:xfrm>
          <a:off x="592667" y="613952"/>
          <a:ext cx="10888132" cy="5774584"/>
        </p:xfrm>
        <a:graphic>
          <a:graphicData uri="http://schemas.openxmlformats.org/drawingml/2006/table">
            <a:tbl>
              <a:tblPr firstRow="1" firstCol="1" bandRow="1"/>
              <a:tblGrid>
                <a:gridCol w="2566771">
                  <a:extLst>
                    <a:ext uri="{9D8B030D-6E8A-4147-A177-3AD203B41FA5}">
                      <a16:colId xmlns:a16="http://schemas.microsoft.com/office/drawing/2014/main" xmlns="" val="3317486167"/>
                    </a:ext>
                  </a:extLst>
                </a:gridCol>
                <a:gridCol w="2856277">
                  <a:extLst>
                    <a:ext uri="{9D8B030D-6E8A-4147-A177-3AD203B41FA5}">
                      <a16:colId xmlns:a16="http://schemas.microsoft.com/office/drawing/2014/main" xmlns="" val="3220153679"/>
                    </a:ext>
                  </a:extLst>
                </a:gridCol>
                <a:gridCol w="1366271">
                  <a:extLst>
                    <a:ext uri="{9D8B030D-6E8A-4147-A177-3AD203B41FA5}">
                      <a16:colId xmlns:a16="http://schemas.microsoft.com/office/drawing/2014/main" xmlns="" val="783321846"/>
                    </a:ext>
                  </a:extLst>
                </a:gridCol>
                <a:gridCol w="1366271">
                  <a:extLst>
                    <a:ext uri="{9D8B030D-6E8A-4147-A177-3AD203B41FA5}">
                      <a16:colId xmlns:a16="http://schemas.microsoft.com/office/drawing/2014/main" xmlns="" val="3406437017"/>
                    </a:ext>
                  </a:extLst>
                </a:gridCol>
                <a:gridCol w="1366271">
                  <a:extLst>
                    <a:ext uri="{9D8B030D-6E8A-4147-A177-3AD203B41FA5}">
                      <a16:colId xmlns:a16="http://schemas.microsoft.com/office/drawing/2014/main" xmlns="" val="4248898399"/>
                    </a:ext>
                  </a:extLst>
                </a:gridCol>
                <a:gridCol w="1366271">
                  <a:extLst>
                    <a:ext uri="{9D8B030D-6E8A-4147-A177-3AD203B41FA5}">
                      <a16:colId xmlns:a16="http://schemas.microsoft.com/office/drawing/2014/main" xmlns="" val="1487993032"/>
                    </a:ext>
                  </a:extLst>
                </a:gridCol>
              </a:tblGrid>
              <a:tr h="97430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years performance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86" marR="37786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86" marR="37786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6360339"/>
                  </a:ext>
                </a:extLst>
              </a:tr>
              <a:tr h="694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2537634"/>
                  </a:ext>
                </a:extLst>
              </a:tr>
              <a:tr h="8483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Improved water management system</a:t>
                      </a:r>
                      <a:endParaRPr lang="en-US" sz="18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Percentage of population with access</a:t>
                      </a:r>
                      <a:r>
                        <a:rPr lang="en-US" sz="1800" baseline="0" dirty="0" smtClean="0"/>
                        <a:t> to potable drinking water</a:t>
                      </a:r>
                      <a:endParaRPr lang="en-US" sz="18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87.98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85.4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92.98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88.4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7619959"/>
                  </a:ext>
                </a:extLst>
              </a:tr>
              <a:tr h="836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road networks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road network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good condition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55%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515880"/>
                  </a:ext>
                </a:extLst>
              </a:tr>
              <a:tr h="9150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Enrolment levels, performance Levels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Increase In Enrolment Levels</a:t>
                      </a: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8087506"/>
                  </a:ext>
                </a:extLst>
              </a:tr>
              <a:tr h="812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performance at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JHS 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Passes recorded in BECE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Awaiting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1116530"/>
                  </a:ext>
                </a:extLst>
              </a:tr>
              <a:tr h="661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 Empowerment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 of women gainfully employed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90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25299"/>
              </p:ext>
            </p:extLst>
          </p:nvPr>
        </p:nvGraphicFramePr>
        <p:xfrm>
          <a:off x="698269" y="622753"/>
          <a:ext cx="10939549" cy="6082358"/>
        </p:xfrm>
        <a:graphic>
          <a:graphicData uri="http://schemas.openxmlformats.org/drawingml/2006/table">
            <a:tbl>
              <a:tblPr firstRow="1" firstCol="1" bandRow="1"/>
              <a:tblGrid>
                <a:gridCol w="2546275">
                  <a:extLst>
                    <a:ext uri="{9D8B030D-6E8A-4147-A177-3AD203B41FA5}">
                      <a16:colId xmlns:a16="http://schemas.microsoft.com/office/drawing/2014/main" xmlns="" val="3138261427"/>
                    </a:ext>
                  </a:extLst>
                </a:gridCol>
                <a:gridCol w="2169049">
                  <a:extLst>
                    <a:ext uri="{9D8B030D-6E8A-4147-A177-3AD203B41FA5}">
                      <a16:colId xmlns:a16="http://schemas.microsoft.com/office/drawing/2014/main" xmlns="" val="4170920847"/>
                    </a:ext>
                  </a:extLst>
                </a:gridCol>
                <a:gridCol w="1650363">
                  <a:extLst>
                    <a:ext uri="{9D8B030D-6E8A-4147-A177-3AD203B41FA5}">
                      <a16:colId xmlns:a16="http://schemas.microsoft.com/office/drawing/2014/main" xmlns="" val="2434916031"/>
                    </a:ext>
                  </a:extLst>
                </a:gridCol>
                <a:gridCol w="1556056">
                  <a:extLst>
                    <a:ext uri="{9D8B030D-6E8A-4147-A177-3AD203B41FA5}">
                      <a16:colId xmlns:a16="http://schemas.microsoft.com/office/drawing/2014/main" xmlns="" val="696847307"/>
                    </a:ext>
                  </a:extLst>
                </a:gridCol>
                <a:gridCol w="1508903">
                  <a:extLst>
                    <a:ext uri="{9D8B030D-6E8A-4147-A177-3AD203B41FA5}">
                      <a16:colId xmlns:a16="http://schemas.microsoft.com/office/drawing/2014/main" xmlns="" val="3343353220"/>
                    </a:ext>
                  </a:extLst>
                </a:gridCol>
                <a:gridCol w="1508903">
                  <a:extLst>
                    <a:ext uri="{9D8B030D-6E8A-4147-A177-3AD203B41FA5}">
                      <a16:colId xmlns:a16="http://schemas.microsoft.com/office/drawing/2014/main" xmlns="" val="3425845874"/>
                    </a:ext>
                  </a:extLst>
                </a:gridCol>
              </a:tblGrid>
              <a:tr h="233865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INFORMATION FOR BUDGET PROGRAMMES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650864"/>
                  </a:ext>
                </a:extLst>
              </a:tr>
              <a:tr h="233865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(MANAGEMENT AND ADMINISTRATION)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555639"/>
                  </a:ext>
                </a:extLst>
              </a:tr>
              <a:tr h="233865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Key/Main Outputs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Years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971819"/>
                  </a:ext>
                </a:extLst>
              </a:tr>
              <a:tr h="694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(as at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245926"/>
                  </a:ext>
                </a:extLst>
              </a:tr>
              <a:tr h="454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 forums organized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Quarterly forums held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665807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IGF mobilized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Increased in IGF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710025"/>
                  </a:ext>
                </a:extLst>
              </a:tr>
              <a:tr h="233865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SERVICES DELIVERY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  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907276"/>
                  </a:ext>
                </a:extLst>
              </a:tr>
              <a:tr h="731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Gender Empowerment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of women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trained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supported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136</a:t>
                      </a:r>
                      <a:endParaRPr lang="en-US" sz="1400" dirty="0"/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738412"/>
                  </a:ext>
                </a:extLst>
              </a:tr>
              <a:tr h="731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Improved  access  to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school buildings constructed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9" marR="43539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0596335"/>
                  </a:ext>
                </a:extLst>
              </a:tr>
              <a:tr h="48439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Environmental/Sanitation facilities improved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54" marR="32654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toilet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facilities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4" marR="32654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318949"/>
                  </a:ext>
                </a:extLst>
              </a:tr>
              <a:tr h="98081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4" marR="32654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of Solid waste evacuated weekly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4" marR="32654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292778"/>
                  </a:ext>
                </a:extLst>
              </a:tr>
              <a:tr h="484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Improved access to  potable water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4" marR="32654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Boreholes constructed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4" marR="32654" marT="60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4700"/>
                  </a:ext>
                </a:extLst>
              </a:tr>
              <a:tr h="233865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249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49352"/>
              </p:ext>
            </p:extLst>
          </p:nvPr>
        </p:nvGraphicFramePr>
        <p:xfrm>
          <a:off x="1280160" y="666206"/>
          <a:ext cx="9942021" cy="5601591"/>
        </p:xfrm>
        <a:graphic>
          <a:graphicData uri="http://schemas.openxmlformats.org/drawingml/2006/table">
            <a:tbl>
              <a:tblPr firstRow="1" firstCol="1" bandRow="1"/>
              <a:tblGrid>
                <a:gridCol w="2314092">
                  <a:extLst>
                    <a:ext uri="{9D8B030D-6E8A-4147-A177-3AD203B41FA5}">
                      <a16:colId xmlns:a16="http://schemas.microsoft.com/office/drawing/2014/main" xmlns="" val="3138261427"/>
                    </a:ext>
                  </a:extLst>
                </a:gridCol>
                <a:gridCol w="1971263">
                  <a:extLst>
                    <a:ext uri="{9D8B030D-6E8A-4147-A177-3AD203B41FA5}">
                      <a16:colId xmlns:a16="http://schemas.microsoft.com/office/drawing/2014/main" xmlns="" val="4170920847"/>
                    </a:ext>
                  </a:extLst>
                </a:gridCol>
                <a:gridCol w="1499874">
                  <a:extLst>
                    <a:ext uri="{9D8B030D-6E8A-4147-A177-3AD203B41FA5}">
                      <a16:colId xmlns:a16="http://schemas.microsoft.com/office/drawing/2014/main" xmlns="" val="2434916031"/>
                    </a:ext>
                  </a:extLst>
                </a:gridCol>
                <a:gridCol w="1414166">
                  <a:extLst>
                    <a:ext uri="{9D8B030D-6E8A-4147-A177-3AD203B41FA5}">
                      <a16:colId xmlns:a16="http://schemas.microsoft.com/office/drawing/2014/main" xmlns="" val="696847307"/>
                    </a:ext>
                  </a:extLst>
                </a:gridCol>
                <a:gridCol w="1371313">
                  <a:extLst>
                    <a:ext uri="{9D8B030D-6E8A-4147-A177-3AD203B41FA5}">
                      <a16:colId xmlns:a16="http://schemas.microsoft.com/office/drawing/2014/main" xmlns="" val="3343353220"/>
                    </a:ext>
                  </a:extLst>
                </a:gridCol>
                <a:gridCol w="1371313">
                  <a:extLst>
                    <a:ext uri="{9D8B030D-6E8A-4147-A177-3AD203B41FA5}">
                      <a16:colId xmlns:a16="http://schemas.microsoft.com/office/drawing/2014/main" xmlns="" val="3425845874"/>
                    </a:ext>
                  </a:extLst>
                </a:gridCol>
              </a:tblGrid>
              <a:tr h="518579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INFORMATION FOR BUDGET PROGRAMMES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650864"/>
                  </a:ext>
                </a:extLst>
              </a:tr>
              <a:tr h="48929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555639"/>
                  </a:ext>
                </a:extLst>
              </a:tr>
              <a:tr h="391947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Key/Main Outputs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Years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971819"/>
                  </a:ext>
                </a:extLst>
              </a:tr>
              <a:tr h="1344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(as at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245926"/>
                  </a:ext>
                </a:extLst>
              </a:tr>
              <a:tr h="539254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INFRASTRUCTURE DELIVERY &amp; MANAGEMENT)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2499939"/>
                  </a:ext>
                </a:extLst>
              </a:tr>
              <a:tr h="1158789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Improved service delivery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r>
                        <a:rPr lang="en-GB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days to issue permit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629052"/>
                  </a:ext>
                </a:extLst>
              </a:tr>
              <a:tr h="1158789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Communities accessibility improved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Kilometres of roads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reshaped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100km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83km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75km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32km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80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0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07673" y="119668"/>
            <a:ext cx="7121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39091" y="767350"/>
            <a:ext cx="1005839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Juaboso District Assembly was established by Legislative Instrument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LI (2020)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2012.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District Capital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Sefwi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Juboso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with 16 Electoral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Areas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and 7 government Appointees. The District Shares Boundary with Bia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West to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north,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Asunafo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South and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sefwi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wiawso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municipal to the East,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Bodi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district to the South, La cote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D’ivoire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Suaman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West.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VISION STATEMENT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be among the first class Districts in the Country”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MISSION STATEMENT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Juaboso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District Assembly (JDA) exists to raise the living standards of the people through formulation and implementation of policies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partnership with local development stakeholders to improve access to basic services to create opportunities for wealth creation”.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CORE FUNCTIONS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Exercise political and administrative authority in the District.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Promote local economic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Provide guidance, give direction to and supervise other administrative authorities in the district as may be prescribed by law.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Exercise deliberative, legislative and executive functions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17472"/>
              </p:ext>
            </p:extLst>
          </p:nvPr>
        </p:nvGraphicFramePr>
        <p:xfrm>
          <a:off x="966604" y="692333"/>
          <a:ext cx="10100788" cy="6115855"/>
        </p:xfrm>
        <a:graphic>
          <a:graphicData uri="http://schemas.openxmlformats.org/drawingml/2006/table">
            <a:tbl>
              <a:tblPr firstRow="1" firstCol="1" bandRow="1"/>
              <a:tblGrid>
                <a:gridCol w="2347368">
                  <a:extLst>
                    <a:ext uri="{9D8B030D-6E8A-4147-A177-3AD203B41FA5}">
                      <a16:colId xmlns:a16="http://schemas.microsoft.com/office/drawing/2014/main" xmlns="" val="1620610327"/>
                    </a:ext>
                  </a:extLst>
                </a:gridCol>
                <a:gridCol w="2005930">
                  <a:extLst>
                    <a:ext uri="{9D8B030D-6E8A-4147-A177-3AD203B41FA5}">
                      <a16:colId xmlns:a16="http://schemas.microsoft.com/office/drawing/2014/main" xmlns="" val="3313602223"/>
                    </a:ext>
                  </a:extLst>
                </a:gridCol>
                <a:gridCol w="1522232">
                  <a:extLst>
                    <a:ext uri="{9D8B030D-6E8A-4147-A177-3AD203B41FA5}">
                      <a16:colId xmlns:a16="http://schemas.microsoft.com/office/drawing/2014/main" xmlns="" val="505453912"/>
                    </a:ext>
                  </a:extLst>
                </a:gridCol>
                <a:gridCol w="1436872">
                  <a:extLst>
                    <a:ext uri="{9D8B030D-6E8A-4147-A177-3AD203B41FA5}">
                      <a16:colId xmlns:a16="http://schemas.microsoft.com/office/drawing/2014/main" xmlns="" val="2896717335"/>
                    </a:ext>
                  </a:extLst>
                </a:gridCol>
                <a:gridCol w="1394193">
                  <a:extLst>
                    <a:ext uri="{9D8B030D-6E8A-4147-A177-3AD203B41FA5}">
                      <a16:colId xmlns:a16="http://schemas.microsoft.com/office/drawing/2014/main" xmlns="" val="2249532601"/>
                    </a:ext>
                  </a:extLst>
                </a:gridCol>
                <a:gridCol w="1394193">
                  <a:extLst>
                    <a:ext uri="{9D8B030D-6E8A-4147-A177-3AD203B41FA5}">
                      <a16:colId xmlns:a16="http://schemas.microsoft.com/office/drawing/2014/main" xmlns="" val="1408052202"/>
                    </a:ext>
                  </a:extLst>
                </a:gridCol>
              </a:tblGrid>
              <a:tr h="262757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INFORMATION FOR BUDGET PROGRAMMES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4875994"/>
                  </a:ext>
                </a:extLst>
              </a:tr>
              <a:tr h="511342">
                <a:tc gridSpan="6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 DEVELOPMENT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442876"/>
                  </a:ext>
                </a:extLst>
              </a:tr>
              <a:tr h="304408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Key/Main Outputs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Years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1311866"/>
                  </a:ext>
                </a:extLst>
              </a:tr>
              <a:tr h="764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(as at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31783"/>
                  </a:ext>
                </a:extLst>
              </a:tr>
              <a:tr h="7649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Agricultural productivity improved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9" marR="46869" marT="65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hectors cultivated (maize)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9" marR="46869" marT="65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6230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6152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2359507"/>
                  </a:ext>
                </a:extLst>
              </a:tr>
              <a:tr h="500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9" marR="46869" marT="65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hectors cultivated (rice)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9" marR="46869" marT="65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3,230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2,148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3,230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1,789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4186054"/>
                  </a:ext>
                </a:extLst>
              </a:tr>
              <a:tr h="1078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Trade competitiveness improved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Entrepreneurs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trained and assisted financially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2541358"/>
                  </a:ext>
                </a:extLst>
              </a:tr>
              <a:tr h="400976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ENVIRONMENTAL &amp; SANITATION MANAGEMENT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313915"/>
                  </a:ext>
                </a:extLst>
              </a:tr>
              <a:tr h="80780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Disaster</a:t>
                      </a:r>
                      <a:r>
                        <a:rPr lang="en-US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prevented and managed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reduction</a:t>
                      </a:r>
                      <a:r>
                        <a:rPr lang="en-US" baseline="0" dirty="0" smtClean="0"/>
                        <a:t> in persons affected by disaster</a:t>
                      </a:r>
                      <a:endParaRPr lang="en-US" dirty="0"/>
                    </a:p>
                  </a:txBody>
                  <a:tcPr marL="24736" marR="24736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185432"/>
                  </a:ext>
                </a:extLst>
              </a:tr>
              <a:tr h="55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Hazards prevented</a:t>
                      </a:r>
                      <a:endParaRPr lang="en-US" dirty="0"/>
                    </a:p>
                  </a:txBody>
                  <a:tcPr marL="24736" marR="24736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4340" marR="4340" marT="43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78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2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89611"/>
              </p:ext>
            </p:extLst>
          </p:nvPr>
        </p:nvGraphicFramePr>
        <p:xfrm>
          <a:off x="1032934" y="719666"/>
          <a:ext cx="10320865" cy="563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5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5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8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04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SANITATION BUDGET PERFORMANCE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39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LIQUID WASTE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2354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ACTIVITY/PROJECT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ACT. @ </a:t>
                      </a:r>
                      <a:r>
                        <a:rPr lang="en-US" dirty="0" smtClean="0"/>
                        <a:t>AUG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00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of 3 Seater KVIP and 3 Urinal at Pillar 290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182,647.63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177,327.80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007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of 3 Seater KVIP and 3 Urinal at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Domi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182,554.93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167,140.77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74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SOLID</a:t>
                      </a:r>
                      <a:r>
                        <a:rPr lang="en-US" sz="2000" b="1" baseline="0" dirty="0"/>
                        <a:t> WASTE</a:t>
                      </a:r>
                      <a:endParaRPr lang="en-GB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88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Final Disposal Site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100,000.00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80,000.00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5887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Support towards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National Sanitation Day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0,000.00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2354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Fumigation/SIP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350,000.00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25202"/>
              </p:ext>
            </p:extLst>
          </p:nvPr>
        </p:nvGraphicFramePr>
        <p:xfrm>
          <a:off x="1023582" y="368490"/>
          <a:ext cx="10003809" cy="578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6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1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1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621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DP SUPPORTED PEROGAMME (MAG)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219">
                <a:tc>
                  <a:txBody>
                    <a:bodyPr/>
                    <a:lstStyle/>
                    <a:p>
                      <a:r>
                        <a:rPr lang="en-US" sz="2000" dirty="0"/>
                        <a:t>NO.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 OF</a:t>
                      </a:r>
                      <a:r>
                        <a:rPr lang="en-US" sz="2000" baseline="0" dirty="0"/>
                        <a:t> ACTIVITY/PROJECT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BUDGET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ACTUAL AS @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smtClean="0"/>
                        <a:t>AUG 2022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6219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maintenance and running of official Vehicle and motor Bikes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36,459.80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36,459.80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219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Training and Workshops organized by the district Directorate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21,250.00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21,250.00</a:t>
                      </a:r>
                      <a:endParaRPr lang="en-GB" dirty="0"/>
                    </a:p>
                  </a:txBody>
                  <a:tcPr/>
                </a:tc>
              </a:tr>
              <a:tr h="826219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Monthly</a:t>
                      </a:r>
                      <a:r>
                        <a:rPr lang="en-GB" baseline="0" dirty="0" smtClean="0"/>
                        <a:t> and quarterly monitoring and supervision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21,048.00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21,048.00</a:t>
                      </a:r>
                      <a:endParaRPr lang="en-GB" dirty="0"/>
                    </a:p>
                  </a:txBody>
                  <a:tcPr/>
                </a:tc>
              </a:tr>
              <a:tr h="826219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Conduct demonstration on food</a:t>
                      </a:r>
                      <a:r>
                        <a:rPr lang="en-GB" baseline="0" dirty="0" smtClean="0"/>
                        <a:t> Crops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3,744.20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3,744.20</a:t>
                      </a:r>
                      <a:endParaRPr lang="en-GB" dirty="0"/>
                    </a:p>
                  </a:txBody>
                  <a:tcPr/>
                </a:tc>
              </a:tr>
              <a:tr h="8262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82,502.00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82,502.00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54898"/>
              </p:ext>
            </p:extLst>
          </p:nvPr>
        </p:nvGraphicFramePr>
        <p:xfrm>
          <a:off x="1210612" y="719665"/>
          <a:ext cx="10174312" cy="530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3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9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3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280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GOVERNMENT</a:t>
                      </a:r>
                      <a:r>
                        <a:rPr lang="en-US" sz="3200" baseline="0" dirty="0"/>
                        <a:t> FLAGSHIP PROJECTS/PROGRAMMES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044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ACTIVITY/PROJECT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AS@ </a:t>
                      </a:r>
                      <a:r>
                        <a:rPr lang="en-US" dirty="0" smtClean="0"/>
                        <a:t>AUG </a:t>
                      </a:r>
                      <a:r>
                        <a:rPr lang="en-US" dirty="0"/>
                        <a:t>2021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0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Support the implementation of Planting for Food and Jobs programme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40,000.00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smtClean="0"/>
                        <a:t>12,000.00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044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Support</a:t>
                      </a:r>
                      <a:r>
                        <a:rPr lang="en-US" sz="2000" baseline="0" dirty="0"/>
                        <a:t> the implementation of Planting for Export and Rural Development (PERD)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35,000.00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8044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Planting</a:t>
                      </a:r>
                      <a:r>
                        <a:rPr lang="en-US" sz="2000" baseline="0" dirty="0" smtClean="0"/>
                        <a:t> for Food and Investment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35,000.00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50924"/>
              </p:ext>
            </p:extLst>
          </p:nvPr>
        </p:nvGraphicFramePr>
        <p:xfrm>
          <a:off x="1455313" y="2704563"/>
          <a:ext cx="870468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152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OUTLOOK</a:t>
                      </a:r>
                      <a:r>
                        <a:rPr lang="en-US" sz="6000" baseline="0" dirty="0"/>
                        <a:t> FOR </a:t>
                      </a:r>
                      <a:r>
                        <a:rPr lang="en-US" sz="6000" baseline="0" dirty="0" smtClean="0"/>
                        <a:t>2023</a:t>
                      </a:r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13414"/>
              </p:ext>
            </p:extLst>
          </p:nvPr>
        </p:nvGraphicFramePr>
        <p:xfrm>
          <a:off x="373487" y="399246"/>
          <a:ext cx="11153105" cy="6123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5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322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JUABOSO </a:t>
                      </a:r>
                      <a:r>
                        <a:rPr lang="en-US" sz="4000" dirty="0"/>
                        <a:t>ADOPTED POLICY</a:t>
                      </a:r>
                      <a:r>
                        <a:rPr lang="en-US" sz="4000" baseline="0" dirty="0"/>
                        <a:t> OBJECTIVES FOR </a:t>
                      </a:r>
                      <a:r>
                        <a:rPr lang="en-US" sz="4000" baseline="0" dirty="0" smtClean="0"/>
                        <a:t>2023</a:t>
                      </a:r>
                      <a:endParaRPr lang="en-GB" sz="4000" dirty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4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FOCUS AREA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</a:t>
                      </a:r>
                      <a:r>
                        <a:rPr lang="en-US" sz="2800" baseline="0" dirty="0"/>
                        <a:t> POLICY OBJECTIVES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BUDGET ALLOCATION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901">
                <a:tc>
                  <a:txBody>
                    <a:bodyPr/>
                    <a:lstStyle/>
                    <a:p>
                      <a:r>
                        <a:rPr lang="en-US" sz="1800" dirty="0"/>
                        <a:t>LOCAL GOVERNMENCE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AND DECENTRALIZATION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Deepen political, financial and administrative decentralization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1,820,427.42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PUBLIC</a:t>
                      </a:r>
                      <a:r>
                        <a:rPr lang="en-US" sz="1800" baseline="0" dirty="0"/>
                        <a:t> POLICY MANAGEMENT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Enhance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Capacity for policy formulation and Coordination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1,000,407.4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121">
                <a:tc>
                  <a:txBody>
                    <a:bodyPr/>
                    <a:lstStyle/>
                    <a:p>
                      <a:r>
                        <a:rPr lang="en-US" sz="1800" dirty="0"/>
                        <a:t>HEALTH AND HEALTH SERVICE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Ensure accessible, and quality Universal Health Coverage (UHC) for all</a:t>
                      </a: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585,814.57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WATER</a:t>
                      </a:r>
                      <a:r>
                        <a:rPr lang="en-US" sz="1800" baseline="0" dirty="0"/>
                        <a:t> AND SANITATION</a:t>
                      </a:r>
                      <a:endParaRPr lang="en-GB" sz="18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Improve access to safe, reliable and sustainable water supply services for all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385,949.29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EDUCATION AND TRAINING</a:t>
                      </a:r>
                      <a:endParaRPr lang="en-GB" sz="18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Enhance equitable access to, and participation in quality education at all levels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486,084.00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79549"/>
              </p:ext>
            </p:extLst>
          </p:nvPr>
        </p:nvGraphicFramePr>
        <p:xfrm>
          <a:off x="373487" y="399246"/>
          <a:ext cx="11153105" cy="6034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5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84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JUABOSO </a:t>
                      </a:r>
                      <a:r>
                        <a:rPr lang="en-US" sz="4000" dirty="0"/>
                        <a:t>ADOPTED POLICY</a:t>
                      </a:r>
                      <a:r>
                        <a:rPr lang="en-US" sz="4000" baseline="0" dirty="0"/>
                        <a:t> OBJECTIVES FOR 2022</a:t>
                      </a:r>
                      <a:endParaRPr lang="en-GB" sz="4000" dirty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7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FOCUS AREA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</a:t>
                      </a:r>
                      <a:r>
                        <a:rPr lang="en-US" sz="2800" baseline="0" dirty="0"/>
                        <a:t> POLICY OBJECTIVES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BUDGET ALLOCATION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TRANSPORT</a:t>
                      </a:r>
                      <a:r>
                        <a:rPr lang="en-US" sz="1800" baseline="0" dirty="0"/>
                        <a:t> INFRASTRUCTURE</a:t>
                      </a:r>
                      <a:endParaRPr lang="en-GB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Improve efficiency and effectiveness of road Transport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infrastructure and 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872,934.27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681">
                <a:tc>
                  <a:txBody>
                    <a:bodyPr/>
                    <a:lstStyle/>
                    <a:p>
                      <a:r>
                        <a:rPr lang="en-US" sz="1800" dirty="0"/>
                        <a:t>HUMAN</a:t>
                      </a:r>
                      <a:r>
                        <a:rPr lang="en-US" sz="1800" baseline="0" dirty="0"/>
                        <a:t> SETTLEMENT AND HOUSING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Promote sustainable,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spatially integrated, balanced and orderly development of human settlement</a:t>
                      </a: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584,913.59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AGRICULTURE</a:t>
                      </a:r>
                      <a:r>
                        <a:rPr lang="en-US" sz="1800" baseline="0" dirty="0"/>
                        <a:t> AND RURAL DEVELOPMENT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Modernize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and enhance Agricultural Production Systems</a:t>
                      </a: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590,532.00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9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PRIVATE</a:t>
                      </a:r>
                      <a:r>
                        <a:rPr lang="en-US" sz="1800" baseline="0" dirty="0"/>
                        <a:t> SECTOR DEVELOPMENT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Support entrepreneurs and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Local Economic Development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359,381.87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DISASTER</a:t>
                      </a:r>
                      <a:r>
                        <a:rPr lang="en-US" sz="1800" baseline="0" dirty="0"/>
                        <a:t> MANAGEMENT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Promote Proactive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Planning for disaster prevention and mitigation.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TOTAL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7,638,760.64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-171400"/>
            <a:ext cx="8219255" cy="648072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Policy Outcome Indicators and Targets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463174"/>
              </p:ext>
            </p:extLst>
          </p:nvPr>
        </p:nvGraphicFramePr>
        <p:xfrm>
          <a:off x="630620" y="476674"/>
          <a:ext cx="10436772" cy="6375786"/>
        </p:xfrm>
        <a:graphic>
          <a:graphicData uri="http://schemas.openxmlformats.org/drawingml/2006/table">
            <a:tbl>
              <a:tblPr firstRow="1" firstCol="1" bandRow="1"/>
              <a:tblGrid>
                <a:gridCol w="1564626">
                  <a:extLst>
                    <a:ext uri="{9D8B030D-6E8A-4147-A177-3AD203B41FA5}">
                      <a16:colId xmlns:a16="http://schemas.microsoft.com/office/drawing/2014/main" xmlns="" val="363060773"/>
                    </a:ext>
                  </a:extLst>
                </a:gridCol>
                <a:gridCol w="1564626">
                  <a:extLst>
                    <a:ext uri="{9D8B030D-6E8A-4147-A177-3AD203B41FA5}">
                      <a16:colId xmlns:a16="http://schemas.microsoft.com/office/drawing/2014/main" xmlns="" val="3358392746"/>
                    </a:ext>
                  </a:extLst>
                </a:gridCol>
                <a:gridCol w="888993">
                  <a:extLst>
                    <a:ext uri="{9D8B030D-6E8A-4147-A177-3AD203B41FA5}">
                      <a16:colId xmlns:a16="http://schemas.microsoft.com/office/drawing/2014/main" xmlns="" val="1501444846"/>
                    </a:ext>
                  </a:extLst>
                </a:gridCol>
                <a:gridCol w="888993">
                  <a:extLst>
                    <a:ext uri="{9D8B030D-6E8A-4147-A177-3AD203B41FA5}">
                      <a16:colId xmlns:a16="http://schemas.microsoft.com/office/drawing/2014/main" xmlns="" val="2601104322"/>
                    </a:ext>
                  </a:extLst>
                </a:gridCol>
                <a:gridCol w="871213">
                  <a:extLst>
                    <a:ext uri="{9D8B030D-6E8A-4147-A177-3AD203B41FA5}">
                      <a16:colId xmlns:a16="http://schemas.microsoft.com/office/drawing/2014/main" xmlns="" val="1063138819"/>
                    </a:ext>
                  </a:extLst>
                </a:gridCol>
                <a:gridCol w="995671">
                  <a:extLst>
                    <a:ext uri="{9D8B030D-6E8A-4147-A177-3AD203B41FA5}">
                      <a16:colId xmlns:a16="http://schemas.microsoft.com/office/drawing/2014/main" xmlns="" val="1097318054"/>
                    </a:ext>
                  </a:extLst>
                </a:gridCol>
                <a:gridCol w="995671">
                  <a:extLst>
                    <a:ext uri="{9D8B030D-6E8A-4147-A177-3AD203B41FA5}">
                      <a16:colId xmlns:a16="http://schemas.microsoft.com/office/drawing/2014/main" xmlns="" val="3571287509"/>
                    </a:ext>
                  </a:extLst>
                </a:gridCol>
                <a:gridCol w="888993">
                  <a:extLst>
                    <a:ext uri="{9D8B030D-6E8A-4147-A177-3AD203B41FA5}">
                      <a16:colId xmlns:a16="http://schemas.microsoft.com/office/drawing/2014/main" xmlns="" val="4251329949"/>
                    </a:ext>
                  </a:extLst>
                </a:gridCol>
                <a:gridCol w="888993">
                  <a:extLst>
                    <a:ext uri="{9D8B030D-6E8A-4147-A177-3AD203B41FA5}">
                      <a16:colId xmlns:a16="http://schemas.microsoft.com/office/drawing/2014/main" xmlns="" val="2014523800"/>
                    </a:ext>
                  </a:extLst>
                </a:gridCol>
                <a:gridCol w="888993">
                  <a:extLst>
                    <a:ext uri="{9D8B030D-6E8A-4147-A177-3AD203B41FA5}">
                      <a16:colId xmlns:a16="http://schemas.microsoft.com/office/drawing/2014/main" xmlns="" val="2377438948"/>
                    </a:ext>
                  </a:extLst>
                </a:gridCol>
              </a:tblGrid>
              <a:tr h="129536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 (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 (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year (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6410013"/>
                  </a:ext>
                </a:extLst>
              </a:tr>
              <a:tr h="895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911311"/>
                  </a:ext>
                </a:extLst>
              </a:tr>
              <a:tr h="1199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electrification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communities connected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electricity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87%</a:t>
                      </a:r>
                      <a:endParaRPr lang="en-US" sz="1800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5232665"/>
                  </a:ext>
                </a:extLst>
              </a:tr>
              <a:tr h="1501787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revenue generation (IGF)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increase in IGF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178123"/>
                  </a:ext>
                </a:extLst>
              </a:tr>
              <a:tr h="1198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of adoption of new/modern technology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Adoption rate of new/modern technology by farmers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81%</a:t>
                      </a:r>
                      <a:endParaRPr lang="en-US" sz="1800" dirty="0"/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236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-171400"/>
            <a:ext cx="8219255" cy="648072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Policy Outcome Indicators and Targets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369040"/>
              </p:ext>
            </p:extLst>
          </p:nvPr>
        </p:nvGraphicFramePr>
        <p:xfrm>
          <a:off x="681642" y="476671"/>
          <a:ext cx="10672157" cy="6455633"/>
        </p:xfrm>
        <a:graphic>
          <a:graphicData uri="http://schemas.openxmlformats.org/drawingml/2006/table">
            <a:tbl>
              <a:tblPr firstRow="1" firstCol="1" bandRow="1"/>
              <a:tblGrid>
                <a:gridCol w="1599914">
                  <a:extLst>
                    <a:ext uri="{9D8B030D-6E8A-4147-A177-3AD203B41FA5}">
                      <a16:colId xmlns:a16="http://schemas.microsoft.com/office/drawing/2014/main" xmlns="" val="363060773"/>
                    </a:ext>
                  </a:extLst>
                </a:gridCol>
                <a:gridCol w="1599914">
                  <a:extLst>
                    <a:ext uri="{9D8B030D-6E8A-4147-A177-3AD203B41FA5}">
                      <a16:colId xmlns:a16="http://schemas.microsoft.com/office/drawing/2014/main" xmlns="" val="3358392746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xmlns="" val="1501444846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xmlns="" val="2601104322"/>
                    </a:ext>
                  </a:extLst>
                </a:gridCol>
                <a:gridCol w="890863">
                  <a:extLst>
                    <a:ext uri="{9D8B030D-6E8A-4147-A177-3AD203B41FA5}">
                      <a16:colId xmlns:a16="http://schemas.microsoft.com/office/drawing/2014/main" xmlns="" val="1063138819"/>
                    </a:ext>
                  </a:extLst>
                </a:gridCol>
                <a:gridCol w="1018128">
                  <a:extLst>
                    <a:ext uri="{9D8B030D-6E8A-4147-A177-3AD203B41FA5}">
                      <a16:colId xmlns:a16="http://schemas.microsoft.com/office/drawing/2014/main" xmlns="" val="1097318054"/>
                    </a:ext>
                  </a:extLst>
                </a:gridCol>
                <a:gridCol w="1018128">
                  <a:extLst>
                    <a:ext uri="{9D8B030D-6E8A-4147-A177-3AD203B41FA5}">
                      <a16:colId xmlns:a16="http://schemas.microsoft.com/office/drawing/2014/main" xmlns="" val="3571287509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xmlns="" val="4251329949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xmlns="" val="2014523800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xmlns="" val="2377438948"/>
                    </a:ext>
                  </a:extLst>
                </a:gridCol>
              </a:tblGrid>
              <a:tr h="97716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 (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6410013"/>
                  </a:ext>
                </a:extLst>
              </a:tr>
              <a:tr h="608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911311"/>
                  </a:ext>
                </a:extLst>
              </a:tr>
              <a:tr h="13368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Improved water management system</a:t>
                      </a:r>
                      <a:endParaRPr lang="en-US" sz="18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Percentage of population with access</a:t>
                      </a:r>
                      <a:r>
                        <a:rPr lang="en-US" sz="1800" baseline="0" dirty="0" smtClean="0"/>
                        <a:t> to potable drinking water</a:t>
                      </a:r>
                      <a:endParaRPr lang="en-US" sz="1800" dirty="0"/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87.98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87.4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88.4%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93%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93%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5232665"/>
                  </a:ext>
                </a:extLst>
              </a:tr>
              <a:tr h="900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road networks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road network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good condition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55%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4840825"/>
                  </a:ext>
                </a:extLst>
              </a:tr>
              <a:tr h="1516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Enrolment levels, performance Levels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Increase In Enrolment Levels</a:t>
                      </a: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178123"/>
                  </a:ext>
                </a:extLst>
              </a:tr>
              <a:tr h="905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performance at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JHS 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Passes recorded in BECE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0" marR="26590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Awaiting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1286" marR="31286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96%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4458" marR="44458" marT="8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236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4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39</a:t>
            </a:fld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72039"/>
              </p:ext>
            </p:extLst>
          </p:nvPr>
        </p:nvGraphicFramePr>
        <p:xfrm>
          <a:off x="116379" y="-159439"/>
          <a:ext cx="11804070" cy="6935842"/>
        </p:xfrm>
        <a:graphic>
          <a:graphicData uri="http://schemas.openxmlformats.org/drawingml/2006/table">
            <a:tbl>
              <a:tblPr firstRow="1" firstCol="1" bandRow="1"/>
              <a:tblGrid>
                <a:gridCol w="1481778">
                  <a:extLst>
                    <a:ext uri="{9D8B030D-6E8A-4147-A177-3AD203B41FA5}">
                      <a16:colId xmlns:a16="http://schemas.microsoft.com/office/drawing/2014/main" xmlns="" val="3101570668"/>
                    </a:ext>
                  </a:extLst>
                </a:gridCol>
                <a:gridCol w="1435020">
                  <a:extLst>
                    <a:ext uri="{9D8B030D-6E8A-4147-A177-3AD203B41FA5}">
                      <a16:colId xmlns:a16="http://schemas.microsoft.com/office/drawing/2014/main" xmlns="" val="2212083719"/>
                    </a:ext>
                  </a:extLst>
                </a:gridCol>
                <a:gridCol w="719357">
                  <a:extLst>
                    <a:ext uri="{9D8B030D-6E8A-4147-A177-3AD203B41FA5}">
                      <a16:colId xmlns:a16="http://schemas.microsoft.com/office/drawing/2014/main" xmlns="" val="1635596942"/>
                    </a:ext>
                  </a:extLst>
                </a:gridCol>
                <a:gridCol w="859780">
                  <a:extLst>
                    <a:ext uri="{9D8B030D-6E8A-4147-A177-3AD203B41FA5}">
                      <a16:colId xmlns:a16="http://schemas.microsoft.com/office/drawing/2014/main" xmlns="" val="3111353235"/>
                    </a:ext>
                  </a:extLst>
                </a:gridCol>
                <a:gridCol w="801943">
                  <a:extLst>
                    <a:ext uri="{9D8B030D-6E8A-4147-A177-3AD203B41FA5}">
                      <a16:colId xmlns:a16="http://schemas.microsoft.com/office/drawing/2014/main" xmlns="" val="3848838380"/>
                    </a:ext>
                  </a:extLst>
                </a:gridCol>
                <a:gridCol w="1209268">
                  <a:extLst>
                    <a:ext uri="{9D8B030D-6E8A-4147-A177-3AD203B41FA5}">
                      <a16:colId xmlns:a16="http://schemas.microsoft.com/office/drawing/2014/main" xmlns="" val="4087968766"/>
                    </a:ext>
                  </a:extLst>
                </a:gridCol>
                <a:gridCol w="1362552">
                  <a:extLst>
                    <a:ext uri="{9D8B030D-6E8A-4147-A177-3AD203B41FA5}">
                      <a16:colId xmlns:a16="http://schemas.microsoft.com/office/drawing/2014/main" xmlns="" val="175653241"/>
                    </a:ext>
                  </a:extLst>
                </a:gridCol>
                <a:gridCol w="1362552">
                  <a:extLst>
                    <a:ext uri="{9D8B030D-6E8A-4147-A177-3AD203B41FA5}">
                      <a16:colId xmlns:a16="http://schemas.microsoft.com/office/drawing/2014/main" xmlns="" val="2816717323"/>
                    </a:ext>
                  </a:extLst>
                </a:gridCol>
                <a:gridCol w="1362552">
                  <a:extLst>
                    <a:ext uri="{9D8B030D-6E8A-4147-A177-3AD203B41FA5}">
                      <a16:colId xmlns:a16="http://schemas.microsoft.com/office/drawing/2014/main" xmlns="" val="1011223512"/>
                    </a:ext>
                  </a:extLst>
                </a:gridCol>
                <a:gridCol w="1209268">
                  <a:extLst>
                    <a:ext uri="{9D8B030D-6E8A-4147-A177-3AD203B41FA5}">
                      <a16:colId xmlns:a16="http://schemas.microsoft.com/office/drawing/2014/main" xmlns="" val="4098469729"/>
                    </a:ext>
                  </a:extLst>
                </a:gridCol>
              </a:tblGrid>
              <a:tr h="430089">
                <a:tc grid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INFORMATION FOR BUDGET PROGRAMMES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5129473"/>
                  </a:ext>
                </a:extLst>
              </a:tr>
              <a:tr h="182250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Key/Main Outputs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Years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595476"/>
                  </a:ext>
                </a:extLst>
              </a:tr>
              <a:tr h="35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600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August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414200"/>
                  </a:ext>
                </a:extLst>
              </a:tr>
              <a:tr h="818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1677545"/>
                  </a:ext>
                </a:extLst>
              </a:tr>
              <a:tr h="276046">
                <a:tc grid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(Management and Administration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237583"/>
                  </a:ext>
                </a:extLst>
              </a:tr>
              <a:tr h="6986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Assembly  Meetings organized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0" marR="33960" marT="47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Assembly Meetings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0" marR="33960" marT="47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7763351"/>
                  </a:ext>
                </a:extLst>
              </a:tr>
              <a:tr h="9723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IGF mobilized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Training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for revenue collectors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42042"/>
                  </a:ext>
                </a:extLst>
              </a:tr>
              <a:tr h="482276">
                <a:tc gridSpan="10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(SOCIAL SERVICE DELIVERY)    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0" marR="33960" marT="47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4368186"/>
                  </a:ext>
                </a:extLst>
              </a:tr>
              <a:tr h="774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Improved  access  to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0" marR="33960" marT="47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school building constructed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0" marR="33960" marT="47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3576464"/>
                  </a:ext>
                </a:extLst>
              </a:tr>
              <a:tr h="70883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Improved access to water and Sanitation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0" marR="33960" marT="47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Toilet facilities constructed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70" marR="25470" marT="47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279741"/>
                  </a:ext>
                </a:extLst>
              </a:tr>
              <a:tr h="845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of Solid waste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evacuated weekly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36" marR="24736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2" marR="35152" marT="65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179456"/>
                  </a:ext>
                </a:extLst>
              </a:tr>
              <a:tr h="306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Boreholes constructed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70" marR="25470" marT="47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" marR="3144" marT="3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71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953492" y="6412017"/>
            <a:ext cx="1496291" cy="391080"/>
          </a:xfrm>
        </p:spPr>
        <p:txBody>
          <a:bodyPr/>
          <a:lstStyle/>
          <a:p>
            <a:fld id="{A964C0AA-13C5-42F8-8707-B9C6EA4D33F1}" type="slidenum">
              <a:rPr lang="en-GB" smtClean="0"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14648" y="87516"/>
            <a:ext cx="1027453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POPULATION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According to the  result for 2021 population and housing census, the population of the District is 88,814 with a growth rate of 2.5%. The current population of the district stands at 91,034  males representing 52.4% and females 47.6% of the total population.</a:t>
            </a:r>
          </a:p>
          <a:p>
            <a:pPr lvl="0"/>
            <a:endParaRPr lang="en-GB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ECONOMY OF THE DISTRICT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Agriculture is the main economic activity in the District.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It employs about 76.2%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5.7% are in craft and related trades occupations.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9.6% are in other occupations.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8.5 percent are in service and sales occupations</a:t>
            </a:r>
            <a:endParaRPr lang="en-GB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ROADS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There are about 241.5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kms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of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engineered roads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in the District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About 78.5 </a:t>
            </a:r>
            <a:r>
              <a:rPr lang="en-GB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kms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of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this </a:t>
            </a: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road  are tarred and link Juaboso to major towns and other District capitals, the rest are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feeder roads </a:t>
            </a: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that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bisect </a:t>
            </a: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 other communities within the District</a:t>
            </a: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lvl="0"/>
            <a:endParaRPr lang="en-GB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Arial"/>
              </a:rPr>
              <a:t>EDUCATION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Juaboso District has Nine (9) educational circuits.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290 Schools (109 KGs, 110 Primary Sch. and 67 JHS)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One (1) public and one (1)private Senior High Schools.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Gross Enrolment rate stands at 158.4%  with 154.7% for  males and 162.2% for  females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Gender Parity Index (GPI) on GER stands at 1.05%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40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66389"/>
              </p:ext>
            </p:extLst>
          </p:nvPr>
        </p:nvGraphicFramePr>
        <p:xfrm>
          <a:off x="199504" y="143691"/>
          <a:ext cx="11853951" cy="6717076"/>
        </p:xfrm>
        <a:graphic>
          <a:graphicData uri="http://schemas.openxmlformats.org/drawingml/2006/table">
            <a:tbl>
              <a:tblPr firstRow="1" firstCol="1" bandRow="1"/>
              <a:tblGrid>
                <a:gridCol w="1478837">
                  <a:extLst>
                    <a:ext uri="{9D8B030D-6E8A-4147-A177-3AD203B41FA5}">
                      <a16:colId xmlns:a16="http://schemas.microsoft.com/office/drawing/2014/main" xmlns="" val="379963485"/>
                    </a:ext>
                  </a:extLst>
                </a:gridCol>
                <a:gridCol w="1544287">
                  <a:extLst>
                    <a:ext uri="{9D8B030D-6E8A-4147-A177-3AD203B41FA5}">
                      <a16:colId xmlns:a16="http://schemas.microsoft.com/office/drawing/2014/main" xmlns="" val="3797735933"/>
                    </a:ext>
                  </a:extLst>
                </a:gridCol>
                <a:gridCol w="1117360">
                  <a:extLst>
                    <a:ext uri="{9D8B030D-6E8A-4147-A177-3AD203B41FA5}">
                      <a16:colId xmlns:a16="http://schemas.microsoft.com/office/drawing/2014/main" xmlns="" val="658640202"/>
                    </a:ext>
                  </a:extLst>
                </a:gridCol>
                <a:gridCol w="828093">
                  <a:extLst>
                    <a:ext uri="{9D8B030D-6E8A-4147-A177-3AD203B41FA5}">
                      <a16:colId xmlns:a16="http://schemas.microsoft.com/office/drawing/2014/main" xmlns="" val="3462586"/>
                    </a:ext>
                  </a:extLst>
                </a:gridCol>
                <a:gridCol w="762920">
                  <a:extLst>
                    <a:ext uri="{9D8B030D-6E8A-4147-A177-3AD203B41FA5}">
                      <a16:colId xmlns:a16="http://schemas.microsoft.com/office/drawing/2014/main" xmlns="" val="2760186038"/>
                    </a:ext>
                  </a:extLst>
                </a:gridCol>
                <a:gridCol w="828900">
                  <a:extLst>
                    <a:ext uri="{9D8B030D-6E8A-4147-A177-3AD203B41FA5}">
                      <a16:colId xmlns:a16="http://schemas.microsoft.com/office/drawing/2014/main" xmlns="" val="3414564249"/>
                    </a:ext>
                  </a:extLst>
                </a:gridCol>
                <a:gridCol w="1361199">
                  <a:extLst>
                    <a:ext uri="{9D8B030D-6E8A-4147-A177-3AD203B41FA5}">
                      <a16:colId xmlns:a16="http://schemas.microsoft.com/office/drawing/2014/main" xmlns="" val="2490252211"/>
                    </a:ext>
                  </a:extLst>
                </a:gridCol>
                <a:gridCol w="1361199">
                  <a:extLst>
                    <a:ext uri="{9D8B030D-6E8A-4147-A177-3AD203B41FA5}">
                      <a16:colId xmlns:a16="http://schemas.microsoft.com/office/drawing/2014/main" xmlns="" val="3786087787"/>
                    </a:ext>
                  </a:extLst>
                </a:gridCol>
                <a:gridCol w="1361199">
                  <a:extLst>
                    <a:ext uri="{9D8B030D-6E8A-4147-A177-3AD203B41FA5}">
                      <a16:colId xmlns:a16="http://schemas.microsoft.com/office/drawing/2014/main" xmlns="" val="2295937918"/>
                    </a:ext>
                  </a:extLst>
                </a:gridCol>
                <a:gridCol w="1209957">
                  <a:extLst>
                    <a:ext uri="{9D8B030D-6E8A-4147-A177-3AD203B41FA5}">
                      <a16:colId xmlns:a16="http://schemas.microsoft.com/office/drawing/2014/main" xmlns="" val="2584220210"/>
                    </a:ext>
                  </a:extLst>
                </a:gridCol>
              </a:tblGrid>
              <a:tr h="343231">
                <a:tc grid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INFORMATION FOR BUDGET PROGRAMMES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863196"/>
                  </a:ext>
                </a:extLst>
              </a:tr>
              <a:tr h="152849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Key/Main Outputs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Years</a:t>
                      </a: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Projections</a:t>
                      </a: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281107"/>
                  </a:ext>
                </a:extLst>
              </a:tr>
              <a:tr h="205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as at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90927"/>
                  </a:ext>
                </a:extLst>
              </a:tr>
              <a:tr h="531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694680"/>
                  </a:ext>
                </a:extLst>
              </a:tr>
              <a:tr h="248942">
                <a:tc grid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INFRASTRUCTURE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DELIVERY &amp; MANAGEMENT)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8527274"/>
                  </a:ext>
                </a:extLst>
              </a:tr>
              <a:tr h="869915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Communities accessibility improved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Kilometres of roads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reshaped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100km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75km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27km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80KM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100KM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120KM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140KM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5684359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Improve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delivery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issue a permit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472904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Electricity coverage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communities with access to electricity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269021"/>
                  </a:ext>
                </a:extLst>
              </a:tr>
              <a:tr h="388820">
                <a:tc gridSpan="10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 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33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9152385"/>
                  </a:ext>
                </a:extLst>
              </a:tr>
              <a:tr h="29633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Agricultural productivity improved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33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Hect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(maize)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Hect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(Rice)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33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4103278"/>
                  </a:ext>
                </a:extLst>
              </a:tr>
              <a:tr h="742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2320                 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66029"/>
                  </a:ext>
                </a:extLst>
              </a:tr>
              <a:tr h="104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Trade competitiveness improved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33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Entrepreneurs trained and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9" marR="18059" marT="33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" marR="2230" marT="22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87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70023"/>
              </p:ext>
            </p:extLst>
          </p:nvPr>
        </p:nvGraphicFramePr>
        <p:xfrm>
          <a:off x="600501" y="436727"/>
          <a:ext cx="11122926" cy="5394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668">
                  <a:extLst>
                    <a:ext uri="{9D8B030D-6E8A-4147-A177-3AD203B41FA5}">
                      <a16:colId xmlns:a16="http://schemas.microsoft.com/office/drawing/2014/main" xmlns="" val="1419644321"/>
                    </a:ext>
                  </a:extLst>
                </a:gridCol>
                <a:gridCol w="823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920">
                  <a:extLst>
                    <a:ext uri="{9D8B030D-6E8A-4147-A177-3AD203B41FA5}">
                      <a16:colId xmlns:a16="http://schemas.microsoft.com/office/drawing/2014/main" xmlns="" val="132810697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88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8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9542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 KEY PERFORMANCE INFORMATION FOR BUDGET PROGRAMMES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569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(Environmental</a:t>
                      </a:r>
                      <a:r>
                        <a:rPr lang="en-US" sz="2000" u="none" strike="noStrike" baseline="0" dirty="0">
                          <a:effectLst/>
                        </a:rPr>
                        <a:t> Development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Key/Main Outputs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Output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Past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Projections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5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</a:p>
                    <a:p>
                      <a:pPr algn="ctr" rtl="0" fontAlgn="ctr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</a:t>
                      </a:r>
                    </a:p>
                    <a:p>
                      <a:pPr algn="ctr" rtl="0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@AUG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Budget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Indicative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Indicative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Indicative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6561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1.Disaster</a:t>
                      </a:r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%</a:t>
                      </a: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reduction in persons affected by disaster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1704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2.</a:t>
                      </a:r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Disaster  Prevented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 of hazards</a:t>
                      </a: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prevented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0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2276" y="158391"/>
          <a:ext cx="10985681" cy="655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9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9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9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9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93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4132"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2022-2025 REVENUE PROJECTIONS- IGF</a:t>
                      </a:r>
                      <a:r>
                        <a:rPr lang="en-US" sz="3600" baseline="0" dirty="0"/>
                        <a:t> ONLY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166">
                <a:tc>
                  <a:txBody>
                    <a:bodyPr/>
                    <a:lstStyle/>
                    <a:p>
                      <a:r>
                        <a:rPr lang="en-US" b="1" dirty="0"/>
                        <a:t>ITEM</a:t>
                      </a:r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1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AS @ </a:t>
                      </a:r>
                      <a:r>
                        <a:rPr lang="en-US" dirty="0" smtClean="0"/>
                        <a:t>AUG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132">
                <a:tc>
                  <a:txBody>
                    <a:bodyPr/>
                    <a:lstStyle/>
                    <a:p>
                      <a:r>
                        <a:rPr lang="en-US" b="1" dirty="0"/>
                        <a:t>PROPERTY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179,500.00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197,450.00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211,271.50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221,835.08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817">
                <a:tc>
                  <a:txBody>
                    <a:bodyPr/>
                    <a:lstStyle/>
                    <a:p>
                      <a:r>
                        <a:rPr lang="en-US" b="1" dirty="0"/>
                        <a:t>BASIC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550.00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588.50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617.93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817">
                <a:tc>
                  <a:txBody>
                    <a:bodyPr/>
                    <a:lstStyle/>
                    <a:p>
                      <a:r>
                        <a:rPr lang="en-US" b="1" dirty="0"/>
                        <a:t>FEES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113,420.62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160,000.00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188,320.00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197,736.00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817">
                <a:tc>
                  <a:txBody>
                    <a:bodyPr/>
                    <a:lstStyle/>
                    <a:p>
                      <a:r>
                        <a:rPr lang="en-US" b="1" dirty="0"/>
                        <a:t>FINES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11,520.00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16,500.00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17,655.00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18,537.75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6817">
                <a:tc>
                  <a:txBody>
                    <a:bodyPr/>
                    <a:lstStyle/>
                    <a:p>
                      <a:r>
                        <a:rPr lang="en-US" b="1" dirty="0"/>
                        <a:t>LICENCE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311,900.00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255,960.62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370,000.00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435,490.00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457,264.50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817">
                <a:tc>
                  <a:txBody>
                    <a:bodyPr/>
                    <a:lstStyle/>
                    <a:p>
                      <a:r>
                        <a:rPr lang="en-US" b="1" dirty="0"/>
                        <a:t>LAND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62,200.00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5,460.00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82,390.00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86,509.50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6817">
                <a:tc>
                  <a:txBody>
                    <a:bodyPr/>
                    <a:lstStyle/>
                    <a:p>
                      <a:r>
                        <a:rPr lang="en-US" b="1" dirty="0"/>
                        <a:t>RENT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50,340.07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99,000.00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105,930.00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111,226.50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681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MISC.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532.00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9525" marR="9525" marT="9525" marB="0" anchor="b"/>
                </a:tc>
              </a:tr>
              <a:tr h="526817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778,800.00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461,233.31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885,000.00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973,500.00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1,041,645.00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1,093,727.25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86923"/>
              </p:ext>
            </p:extLst>
          </p:nvPr>
        </p:nvGraphicFramePr>
        <p:xfrm>
          <a:off x="189187" y="158392"/>
          <a:ext cx="11698012" cy="672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4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4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76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2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248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1902"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2022-2025 REVENUE PROJECTIONS- </a:t>
                      </a:r>
                      <a:r>
                        <a:rPr lang="en-US" sz="3600" dirty="0" smtClean="0"/>
                        <a:t>ALL</a:t>
                      </a:r>
                      <a:r>
                        <a:rPr lang="en-US" sz="3600" baseline="0" dirty="0" smtClean="0"/>
                        <a:t> FUNDING SOURCES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087">
                <a:tc>
                  <a:txBody>
                    <a:bodyPr/>
                    <a:lstStyle/>
                    <a:p>
                      <a:r>
                        <a:rPr lang="en-US" b="1" dirty="0"/>
                        <a:t>ITEM</a:t>
                      </a:r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9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AS @ </a:t>
                      </a:r>
                      <a:r>
                        <a:rPr lang="en-US" dirty="0" smtClean="0"/>
                        <a:t>AUG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IGF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778,800.00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461,233.31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973,500.00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1,041,645.00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1,093,727.25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COMPENSATION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2,214,455.00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1,812,809.31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2,474,160.01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2,721,576.01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2,912,086.33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3,057,690.64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G&amp;S TRANSFER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101,865.00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12,753.31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61,600.00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65,912.00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69,207.60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ASSETS TRANSF.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DACF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3,377,394.11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768,691.81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2,000,000.00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2,200,000.00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2,354,000.00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2,471,700.00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DACF-RFG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1,164,502.04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963,487.39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1,164,502.00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1,280,952.20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1,370,618.85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1,439,149.79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82,502.00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42,249.77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65,008.49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69,559.08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10,433.03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MP'S CF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340,000.00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193,761.93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294,250.00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308,962.50 </a:t>
                      </a:r>
                    </a:p>
                  </a:txBody>
                  <a:tcPr marL="9525" marR="9525" marT="9525" marB="0" anchor="b"/>
                </a:tc>
              </a:tr>
              <a:tr h="36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STOOL LANDS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222,605.00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495,000.00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529,650.00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556,132.50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PWD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140,730.00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117,700.00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123,585.00 </a:t>
                      </a:r>
                    </a:p>
                  </a:txBody>
                  <a:tcPr marL="9525" marR="9525" marT="9525" marB="0" anchor="b"/>
                </a:tc>
              </a:tr>
              <a:tr h="36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Safety Net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220,000.00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235,400.00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247,170.00 </a:t>
                      </a:r>
                    </a:p>
                  </a:txBody>
                  <a:tcPr marL="9525" marR="9525" marT="9525" marB="0" anchor="b"/>
                </a:tc>
              </a:tr>
              <a:tr h="36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8,650,248.15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4,477,591.83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7,638,760.64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8,402,636.70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8,990,821.26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9,377,758.31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73788"/>
              </p:ext>
            </p:extLst>
          </p:nvPr>
        </p:nvGraphicFramePr>
        <p:xfrm>
          <a:off x="682580" y="244697"/>
          <a:ext cx="11075830" cy="61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5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5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51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130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EXPENDITURE BY BUDGET PROGRAMME AND ECONOMIC CLASSIFICATION</a:t>
                      </a:r>
                      <a:r>
                        <a:rPr lang="en-US" sz="2000" baseline="0" dirty="0"/>
                        <a:t> –ALL FUNDING SOURCES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300">
                <a:tc rowSpan="2">
                  <a:txBody>
                    <a:bodyPr/>
                    <a:lstStyle/>
                    <a:p>
                      <a:r>
                        <a:rPr lang="en-US" dirty="0"/>
                        <a:t>BUDGET PROGRAMME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GH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3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COMPENSATION OF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  <a:r>
                        <a:rPr lang="en-US" baseline="0" dirty="0"/>
                        <a:t> AND 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 EXPENDITURE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942">
                <a:tc>
                  <a:txBody>
                    <a:bodyPr/>
                    <a:lstStyle/>
                    <a:p>
                      <a:r>
                        <a:rPr lang="en-US" dirty="0"/>
                        <a:t>MANAGEMENT AND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1,611,435.82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1,209,399.00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2,820,834.82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300">
                <a:tc>
                  <a:txBody>
                    <a:bodyPr/>
                    <a:lstStyle/>
                    <a:p>
                      <a:r>
                        <a:rPr lang="en-US" dirty="0"/>
                        <a:t>SOCIAL SERVICE DELIVERY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282,112.09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973,000.00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1,141,052.00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2,396,164.09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1300"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  <a:r>
                        <a:rPr lang="en-US" baseline="0" dirty="0"/>
                        <a:t> DELIVERY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234,397.86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179,000.00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1,044,450.00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1,457,847.86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1300">
                <a:tc>
                  <a:txBody>
                    <a:bodyPr/>
                    <a:lstStyle/>
                    <a:p>
                      <a:r>
                        <a:rPr lang="en-US" dirty="0"/>
                        <a:t>ECONOMIC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506,815.24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443,098.63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949,913.87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1300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13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2,634,761.01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2,818,497.63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2,185,502.00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7,638,760.64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68444"/>
              </p:ext>
            </p:extLst>
          </p:nvPr>
        </p:nvGraphicFramePr>
        <p:xfrm>
          <a:off x="411553" y="719664"/>
          <a:ext cx="11178860" cy="579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7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6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1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04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9743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en-US" sz="20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>
                          <a:latin typeface="+mj-lt"/>
                          <a:cs typeface="Times New Roman" panose="02020603050405020304" pitchFamily="18" charset="0"/>
                        </a:rPr>
                        <a:t>EXPENDITURE BY BUDGET PROGRAMME, PROJECTS AND ECONOMIC CLASSIFICATION</a:t>
                      </a:r>
                      <a:endParaRPr lang="en-GB" sz="2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743"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BUDGET PROGRAMME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KEY PRIORITY</a:t>
                      </a:r>
                      <a:r>
                        <a:rPr lang="en-US" baseline="0" dirty="0">
                          <a:latin typeface="+mj-lt"/>
                          <a:cs typeface="Times New Roman" panose="02020603050405020304" pitchFamily="18" charset="0"/>
                        </a:rPr>
                        <a:t> PROJECT FOR </a:t>
                      </a:r>
                      <a:r>
                        <a:rPr lang="en-US" baseline="0" dirty="0" smtClean="0">
                          <a:latin typeface="+mj-lt"/>
                          <a:cs typeface="Times New Roman" panose="02020603050405020304" pitchFamily="18" charset="0"/>
                        </a:rPr>
                        <a:t>2023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AMOUNT GH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GOODS AND SERVICE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CAPITAL EXPENDITURE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TOTAL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743">
                <a:tc rowSpan="3">
                  <a:txBody>
                    <a:bodyPr/>
                    <a:lstStyle/>
                    <a:p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MANAGEMENT AND ADMINIS.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Train area council and provision of logistical support for area council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40,000.00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40,000.00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Gazette Assembly bye-law.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5,000.00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5,000.00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Organize Town Hall meeting</a:t>
                      </a:r>
                      <a:endParaRPr lang="en-GB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15,000.00</a:t>
                      </a:r>
                      <a:endParaRPr lang="en-GB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15,000.00</a:t>
                      </a:r>
                      <a:endParaRPr lang="en-GB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743">
                <a:tc rowSpan="3">
                  <a:txBody>
                    <a:bodyPr/>
                    <a:lstStyle/>
                    <a:p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+mj-lt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en-US" baseline="0" dirty="0">
                          <a:latin typeface="+mj-lt"/>
                          <a:cs typeface="Times New Roman" panose="02020603050405020304" pitchFamily="18" charset="0"/>
                        </a:rPr>
                        <a:t> SERVICE DELIVERY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Construction of 1No. 4unit Nurses Quarters at </a:t>
                      </a:r>
                      <a:r>
                        <a:rPr lang="en-US" dirty="0" err="1" smtClean="0">
                          <a:latin typeface="+mj-lt"/>
                          <a:cs typeface="Times New Roman" panose="02020603050405020304" pitchFamily="18" charset="0"/>
                        </a:rPr>
                        <a:t>Bonsu</a:t>
                      </a:r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Times New Roman" panose="02020603050405020304" pitchFamily="18" charset="0"/>
                        </a:rPr>
                        <a:t>Nkwanta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26,000.00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anose="02020603050405020304" pitchFamily="18" charset="0"/>
                        </a:rPr>
                        <a:t>26,000.00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Construction of CHPS compound at </a:t>
                      </a:r>
                      <a:r>
                        <a:rPr lang="en-GB" dirty="0" err="1" smtClean="0">
                          <a:latin typeface="+mj-lt"/>
                          <a:cs typeface="Times New Roman" panose="02020603050405020304" pitchFamily="18" charset="0"/>
                        </a:rPr>
                        <a:t>Sayerano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30,000.00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30,000.00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7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Construction of 1No.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3unit classroom block, 3 seater KVIP, and 3 urinal at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Danyame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20,000.00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20,000.00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5012"/>
              </p:ext>
            </p:extLst>
          </p:nvPr>
        </p:nvGraphicFramePr>
        <p:xfrm>
          <a:off x="579548" y="378249"/>
          <a:ext cx="11204620" cy="581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5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00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6342">
                <a:tc>
                  <a:txBody>
                    <a:bodyPr/>
                    <a:lstStyle/>
                    <a:p>
                      <a:r>
                        <a:rPr lang="en-US" dirty="0"/>
                        <a:t>BUDGET PROGRAMME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PRIORITY</a:t>
                      </a:r>
                      <a:r>
                        <a:rPr lang="en-US" baseline="0" dirty="0"/>
                        <a:t> 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GOODS AND 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</a:t>
                      </a:r>
                      <a:r>
                        <a:rPr lang="en-US" baseline="0" dirty="0"/>
                        <a:t> EXPENDITURE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54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INFRASTRUCTURE</a:t>
                      </a:r>
                      <a:r>
                        <a:rPr lang="en-US" baseline="0" dirty="0"/>
                        <a:t> DELIVERY AND MANAGEMENT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 Assembly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Resident and Office Building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40,000.00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34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Rehabilitation and completion of DCD,s Bungalow at </a:t>
                      </a:r>
                      <a:r>
                        <a:rPr lang="en-GB" dirty="0" err="1" smtClean="0">
                          <a:latin typeface="+mj-lt"/>
                          <a:cs typeface="Times New Roman" panose="02020603050405020304" pitchFamily="18" charset="0"/>
                        </a:rPr>
                        <a:t>Juaboso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23,018.25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23,018.26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5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Extention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of water to 8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seater WC at District Assembly Office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35,550.00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  <a:cs typeface="Times New Roman" panose="02020603050405020304" pitchFamily="18" charset="0"/>
                        </a:rPr>
                        <a:t>35,550.00</a:t>
                      </a:r>
                      <a:endParaRPr lang="en-GB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342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ECONOMIC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</a:t>
                      </a:r>
                      <a:r>
                        <a:rPr lang="en-GB" baseline="0" dirty="0" smtClean="0"/>
                        <a:t> of 1No. 12unit market shed at </a:t>
                      </a:r>
                      <a:r>
                        <a:rPr lang="en-GB" baseline="0" dirty="0" err="1" smtClean="0"/>
                        <a:t>Sayerano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20,000.00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34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Support the implementation of planting</a:t>
                      </a:r>
                      <a:r>
                        <a:rPr lang="en-GB" baseline="0" smtClean="0"/>
                        <a:t> for food and Jobs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30,000.00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30,000.00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5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Organize</a:t>
                      </a:r>
                      <a:r>
                        <a:rPr lang="en-US" baseline="0" dirty="0"/>
                        <a:t> Annual National Farmers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80,000.00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4943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 MANAGEMENT 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to </a:t>
                      </a:r>
                      <a:r>
                        <a:rPr lang="en-US" baseline="0" dirty="0" err="1"/>
                        <a:t>Nadmo</a:t>
                      </a:r>
                      <a:r>
                        <a:rPr lang="en-US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smtClean="0"/>
                        <a:t>4,000.00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4,000.00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76731"/>
              </p:ext>
            </p:extLst>
          </p:nvPr>
        </p:nvGraphicFramePr>
        <p:xfrm>
          <a:off x="450760" y="719666"/>
          <a:ext cx="11024316" cy="514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1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8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8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486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GOVERNMENT FLAGSHIP</a:t>
                      </a:r>
                      <a:r>
                        <a:rPr lang="en-US" sz="3200" baseline="0" dirty="0"/>
                        <a:t> PROJECTS/PROGRAMMES FOR </a:t>
                      </a:r>
                      <a:r>
                        <a:rPr lang="en-US" sz="3200" baseline="0" dirty="0" smtClean="0"/>
                        <a:t>2023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862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NAME OF ACTIVITY/PROJECT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BUDGET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FUNDING SOURCE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8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Support the implementation of Planting for Food and Jobs programme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DACF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 for Planting</a:t>
                      </a:r>
                      <a:r>
                        <a:rPr lang="en-US" baseline="0" dirty="0"/>
                        <a:t> for Export and Rural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35,000.00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DACF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77368"/>
              </p:ext>
            </p:extLst>
          </p:nvPr>
        </p:nvGraphicFramePr>
        <p:xfrm>
          <a:off x="489397" y="347728"/>
          <a:ext cx="11281893" cy="590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61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116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0092">
                <a:tc gridSpan="7">
                  <a:txBody>
                    <a:bodyPr/>
                    <a:lstStyle/>
                    <a:p>
                      <a:r>
                        <a:rPr lang="en-US" sz="2400" dirty="0" smtClean="0"/>
                        <a:t>2023-2026 </a:t>
                      </a:r>
                      <a:r>
                        <a:rPr lang="en-US" sz="2400" dirty="0"/>
                        <a:t>EXPENDITURE PROJECTIONS</a:t>
                      </a:r>
                      <a:r>
                        <a:rPr lang="en-US" sz="2400" baseline="0" dirty="0"/>
                        <a:t> BY ECONOMIC CLASSIFICATION – ALL FUNDING SOURCES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92">
                <a:tc rowSpan="2">
                  <a:txBody>
                    <a:bodyPr/>
                    <a:lstStyle/>
                    <a:p>
                      <a:r>
                        <a:rPr lang="en-US" b="1" dirty="0"/>
                        <a:t>EXPENDITURE ITEMS</a:t>
                      </a:r>
                      <a:endParaRPr lang="en-GB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2022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BUDGET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ACTUAL</a:t>
                      </a:r>
                      <a:endParaRPr lang="en-GB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2023</a:t>
                      </a:r>
                      <a:endParaRPr lang="en-GB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2024</a:t>
                      </a:r>
                      <a:endParaRPr lang="en-GB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2025</a:t>
                      </a:r>
                      <a:endParaRPr lang="en-GB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2026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09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AS @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AUG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009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COMPENSATION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2,368,856.19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2,064,640.46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 fontAlgn="ctr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2,634,761.01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2,898,237.11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3,101,113.71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3,256,169.40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0092">
                <a:tc>
                  <a:txBody>
                    <a:bodyPr/>
                    <a:lstStyle/>
                    <a:p>
                      <a:r>
                        <a:rPr lang="en-US" b="1" dirty="0"/>
                        <a:t>GOODS AND SERVICE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3,017,203.00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1,158,881.19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2,798,497.63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3,078,347.39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3,293,831.71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3,458,523.30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09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ASSESTS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3,264,188.96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1,254,070.18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2,205,502.00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2,426,052.20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2,595,875.85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2,725,669.64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009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8,650,248.15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4,477,591.83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7,638,760.64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8,402,636.70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8,990,821.27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9,440,362.34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1168"/>
              </p:ext>
            </p:extLst>
          </p:nvPr>
        </p:nvGraphicFramePr>
        <p:xfrm>
          <a:off x="157659" y="31531"/>
          <a:ext cx="12060617" cy="671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1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21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40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44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868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82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0404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2521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851338"/>
              </a:tblGrid>
              <a:tr h="537005">
                <a:tc gridSpan="15"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1200" dirty="0"/>
                        <a:t>SUMMARY OF EXPENDITURE BUDGET BY DEPARTMENT,</a:t>
                      </a:r>
                      <a:r>
                        <a:rPr lang="en-US" sz="1200" baseline="0" dirty="0"/>
                        <a:t> ITEM AND FUNDING SOURCES-2022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5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DEPARTMENT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COMPENSATION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GOODS &amp; SERVICE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ASSETS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TOTAL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9">
                  <a:txBody>
                    <a:bodyPr/>
                    <a:lstStyle/>
                    <a:p>
                      <a:r>
                        <a:rPr lang="en-US" sz="1200" dirty="0"/>
                        <a:t>FUNDING                            (indicate amount against the funding source)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IGF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DACF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DACF-RFG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DACF-MP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PWD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STOOL</a:t>
                      </a:r>
                      <a:r>
                        <a:rPr lang="en-US" sz="1200" baseline="0" dirty="0" smtClean="0"/>
                        <a:t> LANDS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SAFETY</a:t>
                      </a:r>
                      <a:r>
                        <a:rPr lang="en-US" sz="1200" baseline="0" dirty="0" smtClean="0"/>
                        <a:t> NET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TOTAL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233">
                <a:tc>
                  <a:txBody>
                    <a:bodyPr/>
                    <a:lstStyle/>
                    <a:p>
                      <a:r>
                        <a:rPr lang="en-US" sz="1200" dirty="0"/>
                        <a:t>1.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Central</a:t>
                      </a:r>
                      <a:r>
                        <a:rPr lang="en-US" sz="1200" baseline="0" dirty="0"/>
                        <a:t> Administration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1,450,611.25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1,187,399.00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2,638,010.25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594,000.00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1,290,010.25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384,000.00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2,638,010.25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04">
                <a:tc>
                  <a:txBody>
                    <a:bodyPr/>
                    <a:lstStyle/>
                    <a:p>
                      <a:r>
                        <a:rPr lang="en-US" sz="1200" dirty="0"/>
                        <a:t>2.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Works dept.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199,241.07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1,044,450.00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1,397,691.07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211,241.07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429,450.00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1,397,691.07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r>
                        <a:rPr lang="en-US" sz="1200" dirty="0"/>
                        <a:t>3.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Dept. of </a:t>
                      </a:r>
                      <a:r>
                        <a:rPr lang="en-US" sz="1200" dirty="0" err="1" smtClean="0"/>
                        <a:t>Agric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506,815.24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428,098.63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934,913.87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518,815.24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59,098.63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934,913.87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r>
                        <a:rPr lang="en-US" sz="1200" dirty="0"/>
                        <a:t>4.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Dept. of SW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84,179.15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179,179.15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94,179.15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179,179.15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076">
                <a:tc>
                  <a:txBody>
                    <a:bodyPr/>
                    <a:lstStyle/>
                    <a:p>
                      <a:r>
                        <a:rPr lang="en-US" sz="1200" dirty="0"/>
                        <a:t>5.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Trade </a:t>
                      </a:r>
                      <a:r>
                        <a:rPr lang="en-US" sz="1200" dirty="0" smtClean="0"/>
                        <a:t>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285">
                <a:tc>
                  <a:txBody>
                    <a:bodyPr/>
                    <a:lstStyle/>
                    <a:p>
                      <a:r>
                        <a:rPr lang="en-US" sz="1200" dirty="0"/>
                        <a:t>6.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Finance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78,705.34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78,705.34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78,705.34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78,705.34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976">
                <a:tc>
                  <a:txBody>
                    <a:bodyPr/>
                    <a:lstStyle/>
                    <a:p>
                      <a:r>
                        <a:rPr lang="en-US" sz="1200" dirty="0"/>
                        <a:t>7.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250,000.00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598,502.00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848,502.00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354,000.00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359,502.00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848,502.00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025">
                <a:tc>
                  <a:txBody>
                    <a:bodyPr/>
                    <a:lstStyle/>
                    <a:p>
                      <a:r>
                        <a:rPr lang="en-US" sz="1200" dirty="0"/>
                        <a:t>8.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NAD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592">
                <a:tc>
                  <a:txBody>
                    <a:bodyPr/>
                    <a:lstStyle/>
                    <a:p>
                      <a:r>
                        <a:rPr lang="en-US" sz="1200" dirty="0"/>
                        <a:t>9.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30,207.91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41,207.91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36,207.91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41,207.91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92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Stats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51,911.32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62,911.32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57,911.32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62,911.32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125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Physical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35,156.79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60,156.79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45,156.79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60,156.79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Health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197,932.94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628,000.00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542,550.00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1,368,482.94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197,000.00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197,932.94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673,550.00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1,368,482.94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632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Total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2,634,761.01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2,818,497.63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2,185,502.00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7,638,760.64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885,000.00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2,530,160.01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1,164,502.00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59,098.63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450,000.00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7,638,760.64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07673" y="348735"/>
            <a:ext cx="7121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15310" y="902817"/>
            <a:ext cx="110384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HEALTH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One (1) Government Hospital,  One (1) Private Hospital,  Two (2) Health Centre,  Eight (8) Maternity homes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Thirty six (36 ) CHPS compounds.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 Doctor patient ratio stands at 1:19,881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SANITATION: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About 60.1% of households dispose their solid waste at public dumps (open space) and 12% dump indiscriminately. 10% of the population use pit latrine.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Assembly gave priority to the construction of household toilets with the provision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-loo of 643 within 20 communities.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TOURISM: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district has a number of tourist sites.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Big Rock (NyoboePiri), Bodan rock and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Adanbuma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(box rock),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Krokosue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Forest Reserve,  Boinzan waterfalls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these sites remains undeveloped.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41076"/>
              </p:ext>
            </p:extLst>
          </p:nvPr>
        </p:nvGraphicFramePr>
        <p:xfrm>
          <a:off x="197404" y="147254"/>
          <a:ext cx="11894748" cy="669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4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5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65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67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37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37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530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27211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53550"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PROJECTS FOR </a:t>
                      </a:r>
                      <a:r>
                        <a:rPr lang="en-US" dirty="0" smtClean="0"/>
                        <a:t>2023 </a:t>
                      </a:r>
                      <a:r>
                        <a:rPr lang="en-US" dirty="0"/>
                        <a:t>AND THEIR CORRESPONDING</a:t>
                      </a:r>
                      <a:r>
                        <a:rPr lang="en-US" baseline="0" dirty="0"/>
                        <a:t> COST AND JUSTIFICATION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345">
                <a:tc>
                  <a:txBody>
                    <a:bodyPr/>
                    <a:lstStyle/>
                    <a:p>
                      <a:r>
                        <a:rPr lang="en-US" sz="1400" b="1" dirty="0"/>
                        <a:t>LIST OF ALL</a:t>
                      </a:r>
                      <a:r>
                        <a:rPr lang="en-US" sz="1400" b="1" baseline="0" dirty="0"/>
                        <a:t> PROJECTS</a:t>
                      </a:r>
                      <a:endParaRPr lang="en-GB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IGF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GOG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DACF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DACF-RFG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MP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STOOLLAN.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UNICEF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MAG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SAFETY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JUSTIFICATION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12unit market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shed at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Sayerano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marketers sell their product in the District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12unit Lockable stores at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Juaboso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15,000.00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15,000.00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marketers sell their product in the District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 4unit Nurses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Quarters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Bonsu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Nkwanta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26,000.00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26,000.00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provide shelter for staff’s who live far away from the District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Reactivation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Completion of 1No. 6unit classroom Block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Benchima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62,000.00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62,000.00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ensure quality teaching and learning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6No.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Borholes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Onyinakrom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Asoredanho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Yiemfo,Pusi,Ensonyameye,Camp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provide safe water to people in the District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9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CHPS compound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Sayerano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provide quality health services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Classroom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Block, office with ancillary facilities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Komeamaa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14,000.00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14,000.00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provide quality teaching and learning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Classroom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Block  with ancillary facilities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Yawagyiemkrom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35,000.00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35,000.00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To help provide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446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6unit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Classroom Block with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Ancilary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Facilities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Dominibo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40,000.00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40,000.00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To help provide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50</a:t>
            </a:fld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6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28301"/>
              </p:ext>
            </p:extLst>
          </p:nvPr>
        </p:nvGraphicFramePr>
        <p:xfrm>
          <a:off x="0" y="133386"/>
          <a:ext cx="12078269" cy="665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84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56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36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4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2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26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26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372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680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5351"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PROJECTS FOR 2022 AND THEIR CORRESPONDING</a:t>
                      </a:r>
                      <a:r>
                        <a:rPr lang="en-US" baseline="0" dirty="0"/>
                        <a:t> COST AND JUSTIFICATION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395">
                <a:tc>
                  <a:txBody>
                    <a:bodyPr/>
                    <a:lstStyle/>
                    <a:p>
                      <a:r>
                        <a:rPr lang="en-US" sz="1400" b="1" dirty="0"/>
                        <a:t>LIST OF ALL</a:t>
                      </a:r>
                      <a:r>
                        <a:rPr lang="en-US" sz="1400" b="1" baseline="0" dirty="0"/>
                        <a:t> PROJECTS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IGF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GOG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DACF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DACF-RFG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MP</a:t>
                      </a:r>
                      <a:endParaRPr lang="en-GB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STOOLLAND.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UNICEF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MAG</a:t>
                      </a:r>
                      <a:endParaRPr lang="en-GB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SAFETY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JUSTIFICATION-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 of 1No. 6unit classroom block with office and store at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Eteso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60,000.00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60,000.00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To help provide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3unit classroom block at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Mantukwa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8,000.00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8,000.00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To help provide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3unit classroom block, 3 seater KVIP and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urinal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Danyame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To help provide quality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63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 Assembly Residence and office Building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91,431.74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91,431.74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maintain Assembly’s Residence</a:t>
                      </a:r>
                      <a:r>
                        <a:rPr lang="en-GB" sz="1400" baseline="0" dirty="0" smtClean="0"/>
                        <a:t> and Office Building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70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Rehabilitation and Completion of DCD’s Bungalow</a:t>
                      </a:r>
                      <a:r>
                        <a:rPr lang="en-GB" sz="1400" baseline="0" dirty="0" smtClean="0"/>
                        <a:t> at </a:t>
                      </a:r>
                      <a:r>
                        <a:rPr lang="en-GB" sz="1400" baseline="0" dirty="0" err="1" smtClean="0"/>
                        <a:t>Juaboso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 23,018.26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23,018.26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Extension of water to 8 seater WC at District Assembly</a:t>
                      </a:r>
                      <a:r>
                        <a:rPr lang="en-GB" sz="1400" baseline="0" dirty="0" smtClean="0"/>
                        <a:t> Office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 35,550.00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35,550.00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</a:t>
                      </a:r>
                      <a:r>
                        <a:rPr lang="en-GB" sz="1400" baseline="0" dirty="0" smtClean="0"/>
                        <a:t> help provide water for the Assembly for office use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070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Maintenance</a:t>
                      </a:r>
                      <a:r>
                        <a:rPr lang="en-GB" sz="1400" baseline="0" dirty="0" smtClean="0"/>
                        <a:t> and Rehabilitation of feeder roads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 20,000.00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transport people from and to the</a:t>
                      </a:r>
                      <a:r>
                        <a:rPr lang="en-GB" sz="1400" baseline="0" dirty="0" smtClean="0"/>
                        <a:t> District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070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Construction of 1No. 12unit market shed at </a:t>
                      </a:r>
                      <a:r>
                        <a:rPr lang="en-GB" sz="1400" dirty="0" err="1" smtClean="0"/>
                        <a:t>Boinzan</a:t>
                      </a:r>
                      <a:r>
                        <a:rPr lang="en-GB" sz="1400" dirty="0" smtClean="0"/>
                        <a:t> Market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300,000.00</a:t>
                      </a:r>
                    </a:p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300,000.00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This is to aid marketers sell their products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1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29369"/>
              </p:ext>
            </p:extLst>
          </p:nvPr>
        </p:nvGraphicFramePr>
        <p:xfrm>
          <a:off x="113731" y="275276"/>
          <a:ext cx="12078269" cy="533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1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08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12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56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99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26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372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5680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5351"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PROJECTS FOR 2022 AND THEIR CORRESPONDING</a:t>
                      </a:r>
                      <a:r>
                        <a:rPr lang="en-US" baseline="0" dirty="0"/>
                        <a:t> COST AND JUSTIFICATION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395">
                <a:tc>
                  <a:txBody>
                    <a:bodyPr/>
                    <a:lstStyle/>
                    <a:p>
                      <a:r>
                        <a:rPr lang="en-US" sz="1400" b="1" dirty="0"/>
                        <a:t>LIST OF ALL</a:t>
                      </a:r>
                      <a:r>
                        <a:rPr lang="en-US" sz="1400" b="1" baseline="0" dirty="0"/>
                        <a:t> PROJECTS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IGF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GOG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DACF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DACF-RFG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MP</a:t>
                      </a:r>
                      <a:endParaRPr lang="en-GB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STOOLLAND.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UNICEF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MAG</a:t>
                      </a:r>
                      <a:endParaRPr lang="en-GB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SAFETY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JUSTIFICATION-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Reshaping of roads (56km)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Aboboyaa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Yawagyiem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150,000.00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150,000.00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This is to help people transport from and to the District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1No. 3unit classroom at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Nkra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Supply of 150 mono desk, 45 dual desk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359,502.00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359,502.00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from quality teaching and learning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CHPS compound at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Kefas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300,000.00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300,000.00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 provide quality health service to the community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63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water systems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15,000.00</a:t>
                      </a:r>
                      <a:endParaRPr lang="en-GB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15,000.00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</a:t>
                      </a:r>
                      <a:r>
                        <a:rPr lang="en-GB" sz="1400" baseline="0" dirty="0" smtClean="0"/>
                        <a:t> help maintain and provide safe water to the community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70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Construction of 5No. Mechanised borehole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150,000.00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150,000.00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help</a:t>
                      </a:r>
                      <a:r>
                        <a:rPr lang="en-GB" sz="1400" baseline="0" dirty="0" smtClean="0"/>
                        <a:t> provide quality water to the various vicinity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74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2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15782"/>
              </p:ext>
            </p:extLst>
          </p:nvPr>
        </p:nvGraphicFramePr>
        <p:xfrm>
          <a:off x="592429" y="250852"/>
          <a:ext cx="11294772" cy="6105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9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3123"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SANITATION BUDGET</a:t>
                      </a:r>
                      <a:endParaRPr lang="en-GB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6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LIQUID</a:t>
                      </a:r>
                      <a:r>
                        <a:rPr lang="en-US" sz="3200" baseline="0" dirty="0"/>
                        <a:t> WASTE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5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r>
                        <a:rPr lang="en-US" baseline="0" dirty="0" smtClean="0"/>
                        <a:t> of Water to 8-Seater WC at District Assembly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35,550.00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5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of Urinal</a:t>
                      </a:r>
                      <a:r>
                        <a:rPr lang="en-US" baseline="0" dirty="0" smtClean="0"/>
                        <a:t> Bay at </a:t>
                      </a:r>
                      <a:r>
                        <a:rPr lang="en-US" baseline="0" dirty="0" err="1" smtClean="0"/>
                        <a:t>Proso</a:t>
                      </a:r>
                      <a:r>
                        <a:rPr lang="en-US" baseline="0" dirty="0" smtClean="0"/>
                        <a:t>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6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SOLID WASTE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35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Maintenance</a:t>
                      </a:r>
                      <a:r>
                        <a:rPr lang="en-US" baseline="0" dirty="0" smtClean="0"/>
                        <a:t> of Final Disposal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35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Sanitation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toward National Sanitation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Provision for Fumigation/SIP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39748"/>
              </p:ext>
            </p:extLst>
          </p:nvPr>
        </p:nvGraphicFramePr>
        <p:xfrm>
          <a:off x="373488" y="412122"/>
          <a:ext cx="11088710" cy="6154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4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4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08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DONOR</a:t>
                      </a:r>
                      <a:r>
                        <a:rPr lang="en-US" sz="3200" baseline="0" dirty="0"/>
                        <a:t> PARTNER (DP) SUPPORT PROGRAMME (MAG)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NAME</a:t>
                      </a:r>
                      <a:r>
                        <a:rPr lang="en-US" b="1" baseline="0" dirty="0"/>
                        <a:t> OF ACTIVITY/PROJECT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BUDGET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and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40,300.00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Meetings /Seminars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7,080.00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8830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Maintenance of Official 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7,618.63</a:t>
                      </a:r>
                      <a:endParaRPr lang="en-US" dirty="0"/>
                    </a:p>
                  </a:txBody>
                  <a:tcPr/>
                </a:tc>
              </a:tr>
              <a:tr h="501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59,098.63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47376"/>
              </p:ext>
            </p:extLst>
          </p:nvPr>
        </p:nvGraphicFramePr>
        <p:xfrm>
          <a:off x="265090" y="545125"/>
          <a:ext cx="11088710" cy="4775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4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4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64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DONOR</a:t>
                      </a:r>
                      <a:r>
                        <a:rPr lang="en-US" sz="3200" baseline="0" dirty="0"/>
                        <a:t> PARTNER (DP) SUPPORT PROGRAMME </a:t>
                      </a:r>
                      <a:r>
                        <a:rPr lang="en-US" sz="3200" baseline="0" dirty="0" smtClean="0"/>
                        <a:t>(SAFETY NET)</a:t>
                      </a:r>
                      <a:endParaRPr lang="en-GB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183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NAME</a:t>
                      </a:r>
                      <a:r>
                        <a:rPr lang="en-US" b="1" baseline="0" dirty="0"/>
                        <a:t> OF ACTIVITY/PROJECT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BUDGET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18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Materials and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718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of Fuel and payment of Allowance for M&amp; E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9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5106"/>
              </p:ext>
            </p:extLst>
          </p:nvPr>
        </p:nvGraphicFramePr>
        <p:xfrm>
          <a:off x="304212" y="434126"/>
          <a:ext cx="11449320" cy="586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3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9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98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5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JUABOSO </a:t>
                      </a:r>
                      <a:r>
                        <a:rPr lang="en-US" sz="3600" dirty="0"/>
                        <a:t>– COMPENSATION OF EMPLOYEES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537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DEPARTMENT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STAFF</a:t>
                      </a:r>
                      <a:r>
                        <a:rPr lang="en-US" b="1" baseline="0" dirty="0"/>
                        <a:t> STRENGTH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MONTHLY SALARY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ANNUAL SALARY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107,500.86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1,290,010.25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2,505.56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30,066.75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 DEPARTMENT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16,603.42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199,241.07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WELFARE AND COMMUNITY DEV’T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7,014.93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84,179.15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HEALTH DEPT.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16,494.41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197,932.94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AGRIC. DEPT.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18,127.10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217,525.15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r>
                        <a:rPr lang="en-GB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STATISTICS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4,325.94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51,911.32</a:t>
                      </a:r>
                      <a:endParaRPr lang="en-GB" b="0" dirty="0"/>
                    </a:p>
                  </a:txBody>
                  <a:tcPr/>
                </a:tc>
              </a:tr>
              <a:tr h="458197">
                <a:tc>
                  <a:txBody>
                    <a:bodyPr/>
                    <a:lstStyle/>
                    <a:p>
                      <a:r>
                        <a:rPr lang="en-GB" dirty="0" smtClean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HUMAN</a:t>
                      </a:r>
                      <a:r>
                        <a:rPr lang="en-GB" b="0" baseline="0" dirty="0" smtClean="0"/>
                        <a:t> RESOUCE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2,517.33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30,207.91</a:t>
                      </a:r>
                      <a:endParaRPr lang="en-GB" b="0" dirty="0"/>
                    </a:p>
                  </a:txBody>
                  <a:tcPr/>
                </a:tc>
              </a:tr>
              <a:tr h="458197">
                <a:tc>
                  <a:txBody>
                    <a:bodyPr/>
                    <a:lstStyle/>
                    <a:p>
                      <a:r>
                        <a:rPr lang="en-GB" dirty="0" smtClean="0"/>
                        <a:t>9.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PHYSICAL</a:t>
                      </a:r>
                      <a:r>
                        <a:rPr lang="en-GB" b="0" baseline="0" dirty="0" smtClean="0"/>
                        <a:t> PLANNING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2,929.73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35,156.79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8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2,474,160.01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89251"/>
              </p:ext>
            </p:extLst>
          </p:nvPr>
        </p:nvGraphicFramePr>
        <p:xfrm>
          <a:off x="373485" y="719662"/>
          <a:ext cx="11449320" cy="328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3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9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98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421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JUABOSO </a:t>
                      </a:r>
                      <a:r>
                        <a:rPr lang="en-US" sz="3600" dirty="0"/>
                        <a:t>– COMPENSATION OF CASUAL</a:t>
                      </a:r>
                      <a:r>
                        <a:rPr lang="en-US" sz="3600" baseline="0" dirty="0"/>
                        <a:t> (IGF) STAFF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421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DEPARTMENT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STAFF</a:t>
                      </a:r>
                      <a:r>
                        <a:rPr lang="en-US" b="1" baseline="0" dirty="0"/>
                        <a:t> STRENGTH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MONTHLY SALARY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ANNUAL SALARY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421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4,469.10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53,629.20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4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53,629.20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4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4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GRAND TOTAL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2,527,789.21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900"/>
              </a:lnSpc>
            </a:pPr>
            <a:r>
              <a:rPr lang="en-US" i="1" baseline="30000" dirty="0"/>
              <a:t>© 2018. All rights reserved. No part of this publication may be stored in a retrieval system or</a:t>
            </a:r>
            <a:br>
              <a:rPr lang="en-US" i="1" baseline="30000" dirty="0"/>
            </a:br>
            <a:r>
              <a:rPr lang="en-US" i="1" baseline="30000" dirty="0"/>
              <a:t>transmitted in any or by any means, electronic, mechanical, photocopying, recording or otherwise without the prior</a:t>
            </a:r>
            <a:r>
              <a:rPr lang="en-US" dirty="0"/>
              <a:t/>
            </a:r>
            <a:br>
              <a:rPr lang="en-US" dirty="0"/>
            </a:br>
            <a:r>
              <a:rPr lang="en-US" i="1" baseline="30000" dirty="0"/>
              <a:t>written permission of the Ministry of Finance</a:t>
            </a:r>
            <a:endParaRPr lang="en-GB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775020" y="1442215"/>
            <a:ext cx="2352947" cy="947797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6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81122"/>
              </p:ext>
            </p:extLst>
          </p:nvPr>
        </p:nvGraphicFramePr>
        <p:xfrm>
          <a:off x="141668" y="154551"/>
          <a:ext cx="11835684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96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56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KEY CHALLENGES/ISSUES</a:t>
                      </a:r>
                      <a:endParaRPr lang="en-GB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37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Deplorable nature of Feeder roads.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2.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Inadequate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Potable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facilities.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3.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Inadequate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4.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Inadequate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5</a:t>
                      </a:r>
                      <a:r>
                        <a:rPr lang="en-US" sz="2800" dirty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Limited Agricultural Production and Productivity.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181">
                <a:tc>
                  <a:txBody>
                    <a:bodyPr/>
                    <a:lstStyle/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6.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Sanitation</a:t>
                      </a:r>
                      <a:r>
                        <a:rPr lang="en-US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inadequate Storm Drains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7576" y="283334"/>
          <a:ext cx="11539471" cy="626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9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8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 POLICY</a:t>
                      </a:r>
                      <a:r>
                        <a:rPr lang="en-US" sz="2800" baseline="0" dirty="0"/>
                        <a:t> OBJECTIVES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FOCUS AREA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</a:t>
                      </a:r>
                      <a:r>
                        <a:rPr lang="en-US" sz="2800" baseline="0" dirty="0"/>
                        <a:t> POLICY OBJECTIVES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26">
                <a:tc>
                  <a:txBody>
                    <a:bodyPr/>
                    <a:lstStyle/>
                    <a:p>
                      <a:r>
                        <a:rPr lang="en-US" sz="1800" dirty="0"/>
                        <a:t>LOCAL GOVERNMENCE AND DECENTRALIZATION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Deepen political, financial and administrative decentralization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665">
                <a:tc>
                  <a:txBody>
                    <a:bodyPr/>
                    <a:lstStyle/>
                    <a:p>
                      <a:r>
                        <a:rPr lang="en-US" sz="1800" dirty="0"/>
                        <a:t>PUBLIC</a:t>
                      </a:r>
                      <a:r>
                        <a:rPr lang="en-US" sz="1800" baseline="0" dirty="0"/>
                        <a:t> POLICY MANAGEMENT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Enhance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Capacity for policy formulation and Coordination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8949">
                <a:tc>
                  <a:txBody>
                    <a:bodyPr/>
                    <a:lstStyle/>
                    <a:p>
                      <a:r>
                        <a:rPr lang="en-US" sz="1800" dirty="0"/>
                        <a:t>EDUCATION AND TRAINING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Enhance equitable access to, and participation in quality education at all levels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3807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HEALTH AND HEALTH SERVICE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Ensure accessible, and quality Universal Health Coverage (UHC) for all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48949">
                <a:tc>
                  <a:txBody>
                    <a:bodyPr/>
                    <a:lstStyle/>
                    <a:p>
                      <a:r>
                        <a:rPr lang="en-US" sz="1800" dirty="0"/>
                        <a:t>WATER AND SANITATION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Improve access to safe and reliable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water supply services for all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83807">
                <a:tc>
                  <a:txBody>
                    <a:bodyPr/>
                    <a:lstStyle/>
                    <a:p>
                      <a:r>
                        <a:rPr lang="en-US" sz="1800" dirty="0"/>
                        <a:t>HUMAN</a:t>
                      </a:r>
                      <a:r>
                        <a:rPr lang="en-US" sz="1800" baseline="0" dirty="0"/>
                        <a:t> SETTLEMENT AND HOUSING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Promote sustainable,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spatially integrated, balanced and orderly development of human settlement</a:t>
                      </a: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24757"/>
              </p:ext>
            </p:extLst>
          </p:nvPr>
        </p:nvGraphicFramePr>
        <p:xfrm>
          <a:off x="257577" y="35704"/>
          <a:ext cx="1111446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1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 POLICY</a:t>
                      </a:r>
                      <a:r>
                        <a:rPr lang="en-US" sz="2800" baseline="0" dirty="0"/>
                        <a:t> OBJECTIVES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1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FOCUS AREA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ADOPTED</a:t>
                      </a:r>
                      <a:r>
                        <a:rPr lang="en-US" sz="2800" baseline="0" dirty="0"/>
                        <a:t> POLICY OBJECTIVES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TRANSPORT</a:t>
                      </a:r>
                      <a:r>
                        <a:rPr lang="en-US" sz="1800" baseline="0" dirty="0"/>
                        <a:t> INFRASTRUCTURE</a:t>
                      </a:r>
                      <a:endParaRPr lang="en-GB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Improve efficiency and effectiveness of road Transport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infrastructure and Services.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AGRICULTURE</a:t>
                      </a:r>
                      <a:r>
                        <a:rPr lang="en-US" sz="1800" baseline="0" dirty="0"/>
                        <a:t> AND RURAL DEVELOPMENT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Modernize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and enhance Agricultural Production Systems.</a:t>
                      </a: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2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PRIVATE</a:t>
                      </a:r>
                      <a:r>
                        <a:rPr lang="en-US" sz="1800" baseline="0" dirty="0"/>
                        <a:t> SECTOR DEVELOPMENT 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Support entrepreneurs and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Local Economic Development.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9767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DISASTER MANAGEMENT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Promote proactive planning for disaster prevention and mitigation.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021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19799"/>
              </p:ext>
            </p:extLst>
          </p:nvPr>
        </p:nvGraphicFramePr>
        <p:xfrm>
          <a:off x="206062" y="102034"/>
          <a:ext cx="11372048" cy="661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15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9227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PERFORMANCE -REVENUE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278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 PERFORMANCE – IGF ONLY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603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%PER </a:t>
                      </a:r>
                      <a:r>
                        <a:rPr lang="en-US" dirty="0" smtClean="0"/>
                        <a:t>@AUG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2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ACT.@ </a:t>
                      </a:r>
                      <a:r>
                        <a:rPr lang="en-GB" sz="18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  <a:endParaRPr lang="en-GB" sz="1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1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PROPE.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83,000.10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65,218.00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87,000.00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84,462.00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152,000.00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5.20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1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RATE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563.00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b"/>
                </a:tc>
              </a:tr>
              <a:tr h="50801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55,257.34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71,891.00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91,920.00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98,588.00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152,400.00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113,420.62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1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10,700.00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13,343.00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16,295.05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9,186.00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12,000.00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11,520.00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0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96,238.94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90,435.00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124,672.84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92,966.00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311,900.00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255,960.62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01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70,200.00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28,811.00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70,200.00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60,010.00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62,200.00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5,460.00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16,341.62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10,802.71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15,341.62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80,322.17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87,000.00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50,340.07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801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13,403.28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532.00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06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332,301.00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280,500.71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405,929.51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438,937.45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778,800.00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461,233.31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100.00</a:t>
                      </a:r>
                      <a:endParaRPr lang="en-US" sz="1600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FAD9-699F-4CA0-94FF-8FDA019BA3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5249</Words>
  <Application>Microsoft Office PowerPoint</Application>
  <PresentationFormat>Widescreen</PresentationFormat>
  <Paragraphs>2128</Paragraphs>
  <Slides>58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 Unicode MS</vt:lpstr>
      <vt:lpstr>Arial</vt:lpstr>
      <vt:lpstr>Book Antiqua</vt:lpstr>
      <vt:lpstr>Calibri</vt:lpstr>
      <vt:lpstr>Calibri Light</vt:lpstr>
      <vt:lpstr>Tahoma</vt:lpstr>
      <vt:lpstr>Times New Roman</vt:lpstr>
      <vt:lpstr>Wingdings</vt:lpstr>
      <vt:lpstr>Office Theme</vt:lpstr>
      <vt:lpstr>JUABOSO DISTRICT ASSEMBLY </vt:lpstr>
      <vt:lpstr>Outline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 Unit classroom block at Sayeraso</vt:lpstr>
      <vt:lpstr> 3 Unit classroom block at Danyame</vt:lpstr>
      <vt:lpstr> 1No. 6 Seater WC toilet at Juaboso Magazine</vt:lpstr>
      <vt:lpstr> Mechanised boreholes at Dominibo and Boinzan</vt:lpstr>
      <vt:lpstr> Mechanised borehole at New Berekum and Proso</vt:lpstr>
      <vt:lpstr>   Mechanised borehole at Antobia and Juaboso</vt:lpstr>
      <vt:lpstr>Drilled Borehole fitted with Pump at  Sonka</vt:lpstr>
      <vt:lpstr> Policy Outcome Indicators and Targets </vt:lpstr>
      <vt:lpstr> Policy Outcome Indicators and Targets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Policy Outcome Indicators and Targets </vt:lpstr>
      <vt:lpstr> Policy Outcome Indicators and Targets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BODI BUDGET</dc:creator>
  <cp:lastModifiedBy>DFO</cp:lastModifiedBy>
  <cp:revision>479</cp:revision>
  <cp:lastPrinted>2023-05-05T15:45:11Z</cp:lastPrinted>
  <dcterms:created xsi:type="dcterms:W3CDTF">2021-09-27T20:41:11Z</dcterms:created>
  <dcterms:modified xsi:type="dcterms:W3CDTF">2023-05-05T15:45:22Z</dcterms:modified>
</cp:coreProperties>
</file>