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10" r:id="rId2"/>
    <p:sldId id="360" r:id="rId3"/>
    <p:sldId id="383" r:id="rId4"/>
    <p:sldId id="384" r:id="rId5"/>
    <p:sldId id="385" r:id="rId6"/>
    <p:sldId id="355" r:id="rId7"/>
    <p:sldId id="297" r:id="rId8"/>
    <p:sldId id="387" r:id="rId9"/>
    <p:sldId id="356" r:id="rId10"/>
    <p:sldId id="262" r:id="rId11"/>
    <p:sldId id="264" r:id="rId12"/>
    <p:sldId id="357" r:id="rId13"/>
    <p:sldId id="358" r:id="rId14"/>
    <p:sldId id="301" r:id="rId15"/>
    <p:sldId id="363" r:id="rId16"/>
    <p:sldId id="364" r:id="rId17"/>
    <p:sldId id="388" r:id="rId18"/>
    <p:sldId id="365" r:id="rId19"/>
    <p:sldId id="389" r:id="rId20"/>
    <p:sldId id="390" r:id="rId21"/>
    <p:sldId id="391" r:id="rId22"/>
    <p:sldId id="392" r:id="rId23"/>
    <p:sldId id="370" r:id="rId24"/>
    <p:sldId id="271" r:id="rId25"/>
    <p:sldId id="272" r:id="rId26"/>
    <p:sldId id="393" r:id="rId27"/>
    <p:sldId id="274" r:id="rId28"/>
    <p:sldId id="275" r:id="rId29"/>
    <p:sldId id="276" r:id="rId30"/>
    <p:sldId id="278" r:id="rId31"/>
    <p:sldId id="376" r:id="rId32"/>
    <p:sldId id="380" r:id="rId33"/>
    <p:sldId id="381" r:id="rId34"/>
    <p:sldId id="280" r:id="rId35"/>
    <p:sldId id="289" r:id="rId36"/>
    <p:sldId id="313" r:id="rId37"/>
    <p:sldId id="314" r:id="rId38"/>
    <p:sldId id="315" r:id="rId39"/>
    <p:sldId id="382" r:id="rId40"/>
    <p:sldId id="317" r:id="rId41"/>
    <p:sldId id="318" r:id="rId42"/>
    <p:sldId id="322" r:id="rId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794" autoAdjust="0"/>
  </p:normalViewPr>
  <p:slideViewPr>
    <p:cSldViewPr snapToGrid="0">
      <p:cViewPr varScale="1">
        <p:scale>
          <a:sx n="52" d="100"/>
          <a:sy n="52" d="100"/>
        </p:scale>
        <p:origin x="1458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E8D56-763A-4DA7-87C2-C505AF0CB0F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3437B-5A83-4660-9E3C-5E8D5BDB3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0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D22DE-62BF-40A4-92AF-31D7A408D9F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27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437B-5A83-4660-9E3C-5E8D5BDB3A1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025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437B-5A83-4660-9E3C-5E8D5BDB3A1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405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437B-5A83-4660-9E3C-5E8D5BDB3A1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437B-5A83-4660-9E3C-5E8D5BDB3A1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391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437B-5A83-4660-9E3C-5E8D5BDB3A11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908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437B-5A83-4660-9E3C-5E8D5BDB3A11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864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437B-5A83-4660-9E3C-5E8D5BDB3A11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7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437B-5A83-4660-9E3C-5E8D5BDB3A1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092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95251-B3BB-4B3D-BAAD-DAC791AE2A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217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95251-B3BB-4B3D-BAAD-DAC791AE2A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279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437B-5A83-4660-9E3C-5E8D5BDB3A1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605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437B-5A83-4660-9E3C-5E8D5BDB3A1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631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437B-5A83-4660-9E3C-5E8D5BDB3A1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018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437B-5A83-4660-9E3C-5E8D5BDB3A1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626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437B-5A83-4660-9E3C-5E8D5BDB3A1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92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42C6-A2E6-4D4E-B17E-0679D4012ED0}" type="datetime1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28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76D2-B1E9-4B26-AB06-45AF405040C2}" type="datetime1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59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B677-1D02-4DD5-AA92-C444775AAC1B}" type="datetime1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5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711200" y="605638"/>
            <a:ext cx="10758273" cy="983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603" y="6466513"/>
            <a:ext cx="542924" cy="181119"/>
          </a:xfrm>
        </p:spPr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879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opyrigh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2595372"/>
            <a:ext cx="7656576" cy="139293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84550" y="4120541"/>
            <a:ext cx="5422900" cy="1581150"/>
          </a:xfrm>
        </p:spPr>
        <p:txBody>
          <a:bodyPr/>
          <a:lstStyle>
            <a:lvl1pPr algn="ctr">
              <a:spcAft>
                <a:spcPts val="0"/>
              </a:spcAft>
              <a:defRPr sz="900" i="1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47" y="5894830"/>
            <a:ext cx="2314453" cy="9631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47" y="5894830"/>
            <a:ext cx="2314453" cy="9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8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5F86-7EC2-43AA-8EAF-01DA79BFB4F7}" type="datetime1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34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0827-40A3-4A35-AAA0-2B2FA860B76D}" type="datetime1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68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C0BB-D532-4580-996D-A1586BFD62AF}" type="datetime1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63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591F-D087-4169-995F-C10D554679AF}" type="datetime1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54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7EC9-52A1-4B70-A53D-9D868BF9ABDF}" type="datetime1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23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9CD7-1B76-4924-8B52-0BA1959A16A5}" type="datetime1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88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B35-7AD2-4BFD-A15B-F3984EAE5C47}" type="datetime1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21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593-0B3A-42CF-B76A-D1B29B26BF6B}" type="datetime1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66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DDE3E-DC06-4EAD-BAA9-FAB0046A9448}" type="datetime1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EFAD9-699F-4CA0-94FF-8FDA019BA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96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930"/>
            <a:ext cx="10515600" cy="94511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JUABOSO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DISTRICT ASSEMBLY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9045"/>
            <a:ext cx="10515600" cy="55983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2024-2027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COMPOSITE BUDGET</a:t>
            </a:r>
            <a:endParaRPr lang="en-US" sz="4409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9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US" sz="4409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HON. GODFRED KWABENA AGYEI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DISTRICT CHIEF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EXECUTIVE</a:t>
            </a:r>
          </a:p>
          <a:p>
            <a:pPr marL="0" indent="0" algn="ctr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</a:p>
          <a:p>
            <a:pPr marL="0" indent="0" algn="ctr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OCTOBER, 2023</a:t>
            </a:r>
          </a:p>
          <a:p>
            <a:pPr marL="0" indent="0" algn="ctr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66" y="1934160"/>
            <a:ext cx="2824917" cy="214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Description: Graphic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036" y="1934160"/>
            <a:ext cx="2369128" cy="2147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9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188394"/>
              </p:ext>
            </p:extLst>
          </p:nvPr>
        </p:nvGraphicFramePr>
        <p:xfrm>
          <a:off x="425000" y="246012"/>
          <a:ext cx="11372048" cy="613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6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7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15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15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15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2150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2150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2150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66293">
                <a:tc gridSpan="8"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FINANCIAL PERFORMANCE - EXPENDITURE</a:t>
                      </a:r>
                      <a:endParaRPr lang="en-GB" sz="4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6293">
                <a:tc gridSpan="8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EXPENDITURE PERFORMANCE (ALL DEPARTMENTS) IGF ONLY</a:t>
                      </a:r>
                      <a:endParaRPr lang="en-GB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6293">
                <a:tc>
                  <a:txBody>
                    <a:bodyPr/>
                    <a:lstStyle/>
                    <a:p>
                      <a:r>
                        <a:rPr lang="en-US" b="1" dirty="0"/>
                        <a:t>EXPENDITURE</a:t>
                      </a:r>
                      <a:endParaRPr lang="en-GB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2021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2022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2023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62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ACT. @ 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PERFORM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62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122,000.00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78,052.69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154,401.19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202,893.35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117,801.00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37,945.30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62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GOODS&amp;SERVICE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208,743.61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305,648.76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468,638.81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373,693.85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477,399.00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371,917.16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662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75,185.90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55,236.00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155,760.00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 78,511.46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148,800.00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72,251.00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662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405,929.51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438,937.45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778,800.00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  606,255.20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744,000.00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482,113.46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8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059398"/>
              </p:ext>
            </p:extLst>
          </p:nvPr>
        </p:nvGraphicFramePr>
        <p:xfrm>
          <a:off x="90152" y="128786"/>
          <a:ext cx="11797048" cy="618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09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46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46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746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746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746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7463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72733">
                <a:tc gridSpan="8"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FINANCIAL PERFORMANCE-EXPENDITURE</a:t>
                      </a:r>
                      <a:endParaRPr lang="en-GB" sz="4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2733">
                <a:tc gridSpan="8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EXPENDITURE PERFORMANCE (ALL DEPARTMENTS) ALL</a:t>
                      </a:r>
                      <a:r>
                        <a:rPr lang="en-US" sz="2400" baseline="0" dirty="0"/>
                        <a:t> FUNDING SOURCES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2733">
                <a:tc>
                  <a:txBody>
                    <a:bodyPr/>
                    <a:lstStyle/>
                    <a:p>
                      <a:r>
                        <a:rPr lang="en-US" dirty="0"/>
                        <a:t>EXPENDITURE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2023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27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 @ </a:t>
                      </a:r>
                      <a:r>
                        <a:rPr lang="en-GB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  <a:endParaRPr lang="en-GB" sz="16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PERFORM.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273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1,988,659.76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2,726,712.67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2,368,856.19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2,807,268.97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3,727,608.40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2,444,483.56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65.58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7273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GOODS&amp;SERVICE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1,854,475.61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1,321,682.08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3,017,203.00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2,103,308.88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2,755,339.05                          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1,158,017.00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42.03                         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7273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2,450,838.81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698,328.95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3,264,188.96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1,149,628.40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2,449,559.25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931,919.73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38.04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7273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6,293,974.18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4,746,723.70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8,650,248.15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6,060,206.25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8,932,506.70                           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4,534,420.29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50.73                         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9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915801"/>
              </p:ext>
            </p:extLst>
          </p:nvPr>
        </p:nvGraphicFramePr>
        <p:xfrm>
          <a:off x="347730" y="464023"/>
          <a:ext cx="11178861" cy="5866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62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262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262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2028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2023 </a:t>
                      </a:r>
                      <a:r>
                        <a:rPr lang="en-US" sz="3600" dirty="0"/>
                        <a:t>BUDGET PROGRAMME PERFORMANCE</a:t>
                      </a:r>
                      <a:endParaRPr lang="en-GB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145">
                <a:tc>
                  <a:txBody>
                    <a:bodyPr/>
                    <a:lstStyle/>
                    <a:p>
                      <a:r>
                        <a:rPr lang="en-US" dirty="0"/>
                        <a:t>BUDGET PROGRAMME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ACTUAL</a:t>
                      </a:r>
                      <a:r>
                        <a:rPr lang="en-US" baseline="0" dirty="0"/>
                        <a:t> AS @ </a:t>
                      </a:r>
                      <a:r>
                        <a:rPr lang="en-US" baseline="0" dirty="0" smtClean="0"/>
                        <a:t>AUG 2023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2028">
                <a:tc>
                  <a:txBody>
                    <a:bodyPr/>
                    <a:lstStyle/>
                    <a:p>
                      <a:r>
                        <a:rPr lang="en-US" dirty="0"/>
                        <a:t>MANAGEMENT AND ADMINISTRATION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3,022,261.06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1,416,325.29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2028">
                <a:tc>
                  <a:txBody>
                    <a:bodyPr/>
                    <a:lstStyle/>
                    <a:p>
                      <a:r>
                        <a:rPr lang="en-US" dirty="0"/>
                        <a:t>SOCIAL SERVICE DELIVERY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3,413,710.40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1,575,448.32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2028">
                <a:tc>
                  <a:txBody>
                    <a:bodyPr/>
                    <a:lstStyle/>
                    <a:p>
                      <a:r>
                        <a:rPr lang="en-US" dirty="0"/>
                        <a:t>INFRASTRUCTURE DELIVERY AND MANAGEMENT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1,507,060.50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982,464.79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74326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ECONOMIC DEVELOPMENT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930,079.40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535,853.36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74326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ENVIRONMENTAL</a:t>
                      </a:r>
                      <a:r>
                        <a:rPr lang="en-US" baseline="0" dirty="0"/>
                        <a:t> MANAGEMENT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59,395.34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24,328.53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74326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8,932,506.70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4,534,420.29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2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373478"/>
              </p:ext>
            </p:extLst>
          </p:nvPr>
        </p:nvGraphicFramePr>
        <p:xfrm>
          <a:off x="347730" y="115912"/>
          <a:ext cx="11397800" cy="5875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8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703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70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46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159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39806">
                <a:tc gridSpan="5"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800" dirty="0"/>
                        <a:t>FINANCIALS </a:t>
                      </a:r>
                      <a:r>
                        <a:rPr lang="en-US" sz="2800" dirty="0" smtClean="0"/>
                        <a:t>2023 </a:t>
                      </a:r>
                      <a:r>
                        <a:rPr lang="en-US" sz="2800" dirty="0"/>
                        <a:t>KEY PROJECTS AND PROGRAMMES</a:t>
                      </a:r>
                      <a:r>
                        <a:rPr lang="en-US" sz="2800" baseline="0" dirty="0"/>
                        <a:t> FROM ALL SOURCES</a:t>
                      </a:r>
                      <a:endParaRPr lang="en-GB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830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NO.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NAME</a:t>
                      </a:r>
                      <a:r>
                        <a:rPr lang="en-US" baseline="0" dirty="0"/>
                        <a:t> OF PROJECT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AMOUNT BUDGETED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ACT.</a:t>
                      </a:r>
                      <a:r>
                        <a:rPr lang="en-US" baseline="0" dirty="0"/>
                        <a:t> PAYMENT  @ </a:t>
                      </a:r>
                      <a:r>
                        <a:rPr lang="en-US" baseline="0" dirty="0" smtClean="0"/>
                        <a:t>AUG, 2023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OUTSTANDING PAYMENT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830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Construction of 1No. 3unit classroom block with KVIP at Brekrom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330,000.00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297,000.00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33,000.00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142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Drilling and Mechanization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of 4No. Boreholes and 1no hand pump at  </a:t>
                      </a:r>
                      <a:r>
                        <a:rPr lang="en-GB" baseline="0" dirty="0" err="1" smtClean="0">
                          <a:solidFill>
                            <a:schemeClr val="tx1"/>
                          </a:solidFill>
                        </a:rPr>
                        <a:t>Boinzan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baseline="0" dirty="0" err="1" smtClean="0">
                          <a:solidFill>
                            <a:schemeClr val="tx1"/>
                          </a:solidFill>
                        </a:rPr>
                        <a:t>Dominibo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baseline="0" dirty="0" err="1" smtClean="0">
                          <a:solidFill>
                            <a:schemeClr val="tx1"/>
                          </a:solidFill>
                        </a:rPr>
                        <a:t>Kofikrom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, south </a:t>
                      </a:r>
                      <a:r>
                        <a:rPr lang="en-GB" baseline="0" dirty="0" err="1" smtClean="0">
                          <a:solidFill>
                            <a:schemeClr val="tx1"/>
                          </a:solidFill>
                        </a:rPr>
                        <a:t>Sonka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and New </a:t>
                      </a:r>
                      <a:r>
                        <a:rPr lang="en-GB" baseline="0" dirty="0" err="1" smtClean="0">
                          <a:solidFill>
                            <a:schemeClr val="tx1"/>
                          </a:solidFill>
                        </a:rPr>
                        <a:t>Brekum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165,000.00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159,929.74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5,070.26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142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Provision for My First  Day at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8,000.00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8,000.00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830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Construction of 1No. CHIPS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Compound at Juaboso Nkwanta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430,000.00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350,376.45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79,623.55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8305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Organize Independence Day Celebration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75,000.00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75,000.00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865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Support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to DPCU activities (Monitoring &amp; Evaluation)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10,000.00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9,000.00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1,000.00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760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Renovation of Juaboso Market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100,000.00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44,000.00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56,000.00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08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14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52549" y="2937085"/>
            <a:ext cx="7384763" cy="6658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70C0"/>
                </a:solidFill>
              </a:rPr>
              <a:t>NON FINANCIAL PERFORMANCE BY PROGRAMMES</a:t>
            </a:r>
          </a:p>
        </p:txBody>
      </p:sp>
    </p:spTree>
    <p:extLst>
      <p:ext uri="{BB962C8B-B14F-4D97-AF65-F5344CB8AC3E}">
        <p14:creationId xmlns:p14="http://schemas.microsoft.com/office/powerpoint/2010/main" val="11022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Unit classroom block at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Brekrom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63828"/>
            <a:ext cx="9944746" cy="4974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66807"/>
            <a:ext cx="9944746" cy="4974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25034"/>
            <a:ext cx="9944746" cy="497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4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1No. CHPS at Juaboso Nkwanta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1143000"/>
            <a:ext cx="11526981" cy="521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5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OF DUAL DESK TO SELECTED SCHOOL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91" y="2107768"/>
            <a:ext cx="10151389" cy="447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Const. of 1No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 Seater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VIP Toilet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Juaboso Cluster of Schools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6" y="1782305"/>
            <a:ext cx="10079064" cy="44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6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78" y="365125"/>
            <a:ext cx="10946822" cy="1325563"/>
          </a:xfrm>
        </p:spPr>
        <p:txBody>
          <a:bodyPr/>
          <a:lstStyle/>
          <a:p>
            <a:r>
              <a:rPr lang="en-US" sz="4000" dirty="0" smtClean="0"/>
              <a:t>Reshaping of Krokosua to Asempaneye Feeder Road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8" y="1730778"/>
            <a:ext cx="5143500" cy="4170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29" y="1730778"/>
            <a:ext cx="4639542" cy="4170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7707" y="5941086"/>
            <a:ext cx="31537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BEFORE</a:t>
            </a:r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7688424" y="5941086"/>
            <a:ext cx="17168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AFTER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53094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C8E3DE-C848-BC3B-4EDD-9D044E8C8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470" y="537120"/>
            <a:ext cx="5860296" cy="806400"/>
          </a:xfrm>
        </p:spPr>
        <p:txBody>
          <a:bodyPr/>
          <a:lstStyle/>
          <a:p>
            <a:r>
              <a:rPr lang="en-US" sz="3200" dirty="0"/>
              <a:t>Outline of the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E97E65-B696-A5A3-7929-F2A56B961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5851" y="1343521"/>
            <a:ext cx="8338038" cy="4133827"/>
          </a:xfrm>
        </p:spPr>
        <p:txBody>
          <a:bodyPr>
            <a:normAutofit fontScale="92500" lnSpcReduction="20000"/>
          </a:bodyPr>
          <a:lstStyle/>
          <a:p>
            <a:pPr marL="477441" indent="-25717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Introduction </a:t>
            </a:r>
          </a:p>
          <a:p>
            <a:pPr marL="477441" indent="-25717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Strategic Overview of the MMDA </a:t>
            </a:r>
          </a:p>
          <a:p>
            <a:pPr marL="477441" indent="-25717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Financial Performance </a:t>
            </a:r>
            <a:r>
              <a:rPr lang="en-US" dirty="0" smtClean="0"/>
              <a:t>   –        Revenue</a:t>
            </a:r>
            <a:endParaRPr lang="en-US" dirty="0"/>
          </a:p>
          <a:p>
            <a:pPr marL="220266" algn="just"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         -         Expenditure</a:t>
            </a:r>
            <a:endParaRPr lang="en-US" sz="2400" dirty="0"/>
          </a:p>
          <a:p>
            <a:pPr marL="477441" indent="-25717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Key Achievements for </a:t>
            </a:r>
            <a:r>
              <a:rPr lang="en-US" dirty="0" smtClean="0"/>
              <a:t>2023</a:t>
            </a:r>
            <a:endParaRPr lang="en-US" dirty="0"/>
          </a:p>
          <a:p>
            <a:pPr marL="477441" indent="-25717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2023 </a:t>
            </a:r>
            <a:r>
              <a:rPr lang="en-US" dirty="0"/>
              <a:t>Budget Programme Performance</a:t>
            </a:r>
          </a:p>
          <a:p>
            <a:pPr marL="477441" indent="-25717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Outlook for </a:t>
            </a:r>
            <a:r>
              <a:rPr lang="en-US" dirty="0" smtClean="0"/>
              <a:t>2024-2027</a:t>
            </a:r>
            <a:endParaRPr lang="en-US" dirty="0"/>
          </a:p>
          <a:p>
            <a:endParaRPr lang="en-US" sz="400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Drilled Borehole fitted with Pump at </a:t>
            </a:r>
            <a:r>
              <a:rPr lang="en-US" dirty="0" err="1" smtClean="0"/>
              <a:t>Sonka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20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6" y="2008908"/>
            <a:ext cx="9476510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Distribution of palm seedlings to Safety Net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21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1925782"/>
            <a:ext cx="5555673" cy="4795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36" y="1925781"/>
            <a:ext cx="4461164" cy="479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Distribution of roofing sheet to Nkatieso School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842655"/>
            <a:ext cx="5361709" cy="472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541" y="1672027"/>
            <a:ext cx="5143500" cy="487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5" y="-171400"/>
            <a:ext cx="8219255" cy="648072"/>
          </a:xfrm>
        </p:spPr>
        <p:txBody>
          <a:bodyPr>
            <a:noAutofit/>
          </a:bodyPr>
          <a:lstStyle/>
          <a:p>
            <a:pPr algn="ctr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Policy Outcome Indicators and Targets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532060"/>
              </p:ext>
            </p:extLst>
          </p:nvPr>
        </p:nvGraphicFramePr>
        <p:xfrm>
          <a:off x="945934" y="661254"/>
          <a:ext cx="9585433" cy="5173436"/>
        </p:xfrm>
        <a:graphic>
          <a:graphicData uri="http://schemas.openxmlformats.org/drawingml/2006/table">
            <a:tbl>
              <a:tblPr firstRow="1" firstCol="1" bandRow="1"/>
              <a:tblGrid>
                <a:gridCol w="2259673">
                  <a:extLst>
                    <a:ext uri="{9D8B030D-6E8A-4147-A177-3AD203B41FA5}">
                      <a16:colId xmlns="" xmlns:a16="http://schemas.microsoft.com/office/drawing/2014/main" val="3317486167"/>
                    </a:ext>
                  </a:extLst>
                </a:gridCol>
                <a:gridCol w="2514540">
                  <a:extLst>
                    <a:ext uri="{9D8B030D-6E8A-4147-A177-3AD203B41FA5}">
                      <a16:colId xmlns="" xmlns:a16="http://schemas.microsoft.com/office/drawing/2014/main" val="3220153679"/>
                    </a:ext>
                  </a:extLst>
                </a:gridCol>
                <a:gridCol w="1202805">
                  <a:extLst>
                    <a:ext uri="{9D8B030D-6E8A-4147-A177-3AD203B41FA5}">
                      <a16:colId xmlns="" xmlns:a16="http://schemas.microsoft.com/office/drawing/2014/main" val="783321846"/>
                    </a:ext>
                  </a:extLst>
                </a:gridCol>
                <a:gridCol w="1202805">
                  <a:extLst>
                    <a:ext uri="{9D8B030D-6E8A-4147-A177-3AD203B41FA5}">
                      <a16:colId xmlns="" xmlns:a16="http://schemas.microsoft.com/office/drawing/2014/main" val="3406437017"/>
                    </a:ext>
                  </a:extLst>
                </a:gridCol>
                <a:gridCol w="1202805">
                  <a:extLst>
                    <a:ext uri="{9D8B030D-6E8A-4147-A177-3AD203B41FA5}">
                      <a16:colId xmlns="" xmlns:a16="http://schemas.microsoft.com/office/drawing/2014/main" val="4248898399"/>
                    </a:ext>
                  </a:extLst>
                </a:gridCol>
                <a:gridCol w="1202805">
                  <a:extLst>
                    <a:ext uri="{9D8B030D-6E8A-4147-A177-3AD203B41FA5}">
                      <a16:colId xmlns="" xmlns:a16="http://schemas.microsoft.com/office/drawing/2014/main" val="1487993032"/>
                    </a:ext>
                  </a:extLst>
                </a:gridCol>
              </a:tblGrid>
              <a:tr h="81208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 INDICATOR DESCRIPTION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 OF MEASUREMENT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Previous years performance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86" marR="37786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year’s actual performance (</a:t>
                      </a: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86" marR="37786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6360339"/>
                  </a:ext>
                </a:extLst>
              </a:tr>
              <a:tr h="506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Actual as at </a:t>
                      </a: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August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2537634"/>
                  </a:ext>
                </a:extLst>
              </a:tr>
              <a:tr h="88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performance in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Education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Pass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BECE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95%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92.4%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95%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Awaiting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73480888"/>
                  </a:ext>
                </a:extLst>
              </a:tr>
              <a:tr h="5622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Improved </a:t>
                      </a: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Road</a:t>
                      </a:r>
                      <a:r>
                        <a:rPr lang="en-GB" sz="16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Network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GB" sz="16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Kilometers of roads reshaped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65km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30.3km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34km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26.4km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29844741"/>
                  </a:ext>
                </a:extLst>
              </a:tr>
              <a:tr h="51633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</a:t>
                      </a:r>
                      <a:r>
                        <a:rPr lang="en-GB" sz="16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Agricultural Productivity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Yield per Hector (maize mt)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1.87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1.86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1.90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92646662"/>
                  </a:ext>
                </a:extLst>
              </a:tr>
              <a:tr h="407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Yield per hectare (rice mt)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1.88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1.86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1.92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19693060"/>
                  </a:ext>
                </a:extLst>
              </a:tr>
              <a:tr h="54362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Sanitation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volume of waste disposed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70mt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36.19mt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70mt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23.14mt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5715666"/>
                  </a:ext>
                </a:extLst>
              </a:tr>
              <a:tr h="812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Percentage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of population with access to proper  toilet facilities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57.6%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72%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60.9%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61243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95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058733"/>
              </p:ext>
            </p:extLst>
          </p:nvPr>
        </p:nvGraphicFramePr>
        <p:xfrm>
          <a:off x="1032934" y="719666"/>
          <a:ext cx="10320865" cy="5499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859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58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87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2864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SANITATION BUDGET PERFORMANCE</a:t>
                      </a:r>
                      <a:endParaRPr lang="en-GB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0172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LIQUID WASTE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8242">
                <a:tc>
                  <a:txBody>
                    <a:bodyPr/>
                    <a:lstStyle/>
                    <a:p>
                      <a:r>
                        <a:rPr lang="en-US" dirty="0"/>
                        <a:t>NO.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 OF ACTIVITY/PROJECT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ACT. @ </a:t>
                      </a:r>
                      <a:r>
                        <a:rPr lang="en-US" dirty="0" smtClean="0"/>
                        <a:t>AUG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2023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0932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Extension of water to 8-seater WC at District Assembly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35,550.00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4,174.00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50932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  <a:r>
                        <a:rPr lang="en-US" baseline="0" dirty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Construction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of Urinal Bay at Proso Market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7483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SOLID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WASTE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Maintenance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of Final Disposal Site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100,000.00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24,674.00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3029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Support towards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National Sanitation Day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25,684.40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22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697730"/>
              </p:ext>
            </p:extLst>
          </p:nvPr>
        </p:nvGraphicFramePr>
        <p:xfrm>
          <a:off x="223935" y="149290"/>
          <a:ext cx="11681925" cy="6344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5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357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288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317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93102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DP SUPPORTED PEROGAMME (MAG)</a:t>
                      </a:r>
                      <a:endParaRPr lang="en-GB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3102">
                <a:tc>
                  <a:txBody>
                    <a:bodyPr/>
                    <a:lstStyle/>
                    <a:p>
                      <a:r>
                        <a:rPr lang="en-US" sz="2000" dirty="0"/>
                        <a:t>NO.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NAME OF</a:t>
                      </a:r>
                      <a:r>
                        <a:rPr lang="en-US" sz="2000" baseline="0" dirty="0"/>
                        <a:t> ACTIVITY/PROJECT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BUDGET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ACTUAL AS @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smtClean="0"/>
                        <a:t>AUG 2023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3102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1.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Meetings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/seminars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7,080.00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7,080.00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3102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2.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4,000.00 </a:t>
                      </a:r>
                    </a:p>
                  </a:txBody>
                  <a:tcPr marL="9525" marR="9525" marT="9525" marB="0" anchor="ctr"/>
                </a:tc>
              </a:tr>
              <a:tr h="793102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3.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of Official Vehicle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7,618.63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7,618.63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3102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4.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Monitoring and Evaluation (M&amp;E)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30,400.00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30,400.00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93102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5.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 Materials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10,000.00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93102">
                <a:tc>
                  <a:txBody>
                    <a:bodyPr/>
                    <a:lstStyle/>
                    <a:p>
                      <a:pPr algn="l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 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59,098.63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59,098.63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7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861039"/>
              </p:ext>
            </p:extLst>
          </p:nvPr>
        </p:nvGraphicFramePr>
        <p:xfrm>
          <a:off x="1023582" y="368490"/>
          <a:ext cx="10003809" cy="4973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26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51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111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94706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DP SUPPORTED PEROGAMME </a:t>
                      </a:r>
                      <a:r>
                        <a:rPr lang="en-US" sz="3200" dirty="0" smtClean="0"/>
                        <a:t>(SAFETY</a:t>
                      </a:r>
                      <a:r>
                        <a:rPr lang="en-US" sz="3200" baseline="0" dirty="0" smtClean="0"/>
                        <a:t> NET</a:t>
                      </a:r>
                      <a:r>
                        <a:rPr lang="en-US" sz="3200" dirty="0" smtClean="0"/>
                        <a:t>)</a:t>
                      </a:r>
                      <a:endParaRPr lang="en-GB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4706">
                <a:tc>
                  <a:txBody>
                    <a:bodyPr/>
                    <a:lstStyle/>
                    <a:p>
                      <a:r>
                        <a:rPr lang="en-US" sz="2000" dirty="0"/>
                        <a:t>NO.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NAME OF</a:t>
                      </a:r>
                      <a:r>
                        <a:rPr lang="en-US" sz="2000" baseline="0" dirty="0"/>
                        <a:t> ACTIVITY/PROJECT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BUDGET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ACTUAL AS @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smtClean="0"/>
                        <a:t>AUG 2023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4706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Purchase</a:t>
                      </a:r>
                      <a:r>
                        <a:rPr lang="en-US" baseline="0" dirty="0" smtClean="0"/>
                        <a:t> of Materials and Equipment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100,000.00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30,000.00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4706">
                <a:tc>
                  <a:txBody>
                    <a:bodyPr/>
                    <a:lstStyle/>
                    <a:p>
                      <a:r>
                        <a:rPr lang="en-GB" dirty="0" smtClean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Purchase</a:t>
                      </a:r>
                      <a:r>
                        <a:rPr lang="en-US" baseline="0" dirty="0" smtClean="0"/>
                        <a:t> of Fuel and payment of Allowance for M&amp; E Activities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100,000.00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20,000.00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94706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TOTAL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200,000.00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50,000.00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9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696286"/>
              </p:ext>
            </p:extLst>
          </p:nvPr>
        </p:nvGraphicFramePr>
        <p:xfrm>
          <a:off x="1210612" y="719665"/>
          <a:ext cx="10174312" cy="4752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530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890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435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47668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GOVERNMENT</a:t>
                      </a:r>
                      <a:r>
                        <a:rPr lang="en-US" sz="3200" baseline="0" dirty="0"/>
                        <a:t> FLAGSHIP PROJECTS/PROGRAMMES</a:t>
                      </a:r>
                      <a:endParaRPr lang="en-GB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4528">
                <a:tc>
                  <a:txBody>
                    <a:bodyPr/>
                    <a:lstStyle/>
                    <a:p>
                      <a:r>
                        <a:rPr lang="en-US" dirty="0"/>
                        <a:t>NO.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 OF ACTIVITY/PROJECT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ACTUAL AS@ </a:t>
                      </a:r>
                      <a:r>
                        <a:rPr lang="en-US" dirty="0" smtClean="0"/>
                        <a:t>AUG 2023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97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</a:p>
                    <a:p>
                      <a:pPr algn="l" fontAlgn="ctr"/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Support the implementation of Planting for Food and Jobs programme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30,000.00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endParaRPr lang="en-US" dirty="0" smtClean="0"/>
                    </a:p>
                    <a:p>
                      <a:pPr algn="l"/>
                      <a:endParaRPr lang="en-US" dirty="0" smtClean="0"/>
                    </a:p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20,000.00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7668">
                <a:tc>
                  <a:txBody>
                    <a:bodyPr/>
                    <a:lstStyle/>
                    <a:p>
                      <a:r>
                        <a:rPr lang="en-US" dirty="0" smtClean="0"/>
                        <a:t> 2</a:t>
                      </a:r>
                      <a:r>
                        <a:rPr lang="en-US" dirty="0"/>
                        <a:t>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Support</a:t>
                      </a:r>
                      <a:r>
                        <a:rPr lang="en-US" sz="2000" baseline="0" dirty="0"/>
                        <a:t> the implementation of Planting for Export and Rural Development (PERD)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35,000.00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12,000.00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0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132839"/>
              </p:ext>
            </p:extLst>
          </p:nvPr>
        </p:nvGraphicFramePr>
        <p:xfrm>
          <a:off x="1455313" y="2704563"/>
          <a:ext cx="870468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4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01522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OUTLOOK</a:t>
                      </a:r>
                      <a:r>
                        <a:rPr lang="en-US" sz="6000" baseline="0" dirty="0"/>
                        <a:t> FOR </a:t>
                      </a:r>
                      <a:r>
                        <a:rPr lang="en-US" sz="6000" baseline="0" dirty="0" smtClean="0"/>
                        <a:t>2024</a:t>
                      </a:r>
                      <a:endParaRPr lang="en-GB" sz="6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026723"/>
              </p:ext>
            </p:extLst>
          </p:nvPr>
        </p:nvGraphicFramePr>
        <p:xfrm>
          <a:off x="373487" y="399246"/>
          <a:ext cx="11153105" cy="6123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755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48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3322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JUABOSO </a:t>
                      </a:r>
                      <a:r>
                        <a:rPr lang="en-US" sz="4000" dirty="0"/>
                        <a:t>ADOPTED POLICY</a:t>
                      </a:r>
                      <a:r>
                        <a:rPr lang="en-US" sz="4000" baseline="0" dirty="0"/>
                        <a:t> OBJECTIVES FOR </a:t>
                      </a:r>
                      <a:r>
                        <a:rPr lang="en-US" sz="4000" baseline="0" dirty="0" smtClean="0"/>
                        <a:t>2024</a:t>
                      </a:r>
                      <a:endParaRPr lang="en-GB" sz="4000" dirty="0"/>
                    </a:p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74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FOCUS AREA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ADOPTED</a:t>
                      </a:r>
                      <a:r>
                        <a:rPr lang="en-US" sz="2800" baseline="0" dirty="0"/>
                        <a:t> POLICY OBJECTIVES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BUDGET ALLOCATION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4901">
                <a:tc>
                  <a:txBody>
                    <a:bodyPr/>
                    <a:lstStyle/>
                    <a:p>
                      <a:r>
                        <a:rPr lang="en-US" sz="1800" dirty="0"/>
                        <a:t>LOCAL GOVERNMENCE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AND DECENTRALIZATION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Deepen political, financial and administrative decentralization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1,930,408.50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49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PUBLIC</a:t>
                      </a:r>
                      <a:r>
                        <a:rPr lang="en-US" sz="1800" baseline="0" dirty="0"/>
                        <a:t> POLICY MANAGEMENT</a:t>
                      </a:r>
                      <a:endParaRPr lang="en-GB" sz="1800" dirty="0"/>
                    </a:p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Enhance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Capacity for policy formulation and Coordination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2,031,831.00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7121">
                <a:tc>
                  <a:txBody>
                    <a:bodyPr/>
                    <a:lstStyle/>
                    <a:p>
                      <a:r>
                        <a:rPr lang="en-US" sz="1800" dirty="0"/>
                        <a:t>HEALTH AND HEALTH SERVICE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Ensure accessible, and quality Universal Health Coverage (UHC) for all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502,189.66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749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WATER</a:t>
                      </a:r>
                      <a:r>
                        <a:rPr lang="en-US" sz="1800" baseline="0" dirty="0"/>
                        <a:t> AND SANITATION</a:t>
                      </a:r>
                      <a:endParaRPr lang="en-GB" sz="1800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Improve access to safe, reliable and sustainable water supply services for all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830,194.80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7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EDUCATION AND TRAINING</a:t>
                      </a:r>
                      <a:endParaRPr lang="en-GB" sz="1800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Enhance equitable access to, and participation in quality education at all levels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2,447,757.54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26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3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507673" y="119668"/>
            <a:ext cx="7121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039091" y="767350"/>
            <a:ext cx="10058399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Juaboso District Assembly was established by Legislative Instrument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LI (2020)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2012.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District Capital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Sefwi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Juaboso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Electoral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Areas-16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25 Assembly Members , 7 Government Appointees , 16 Elected,  District Chief Executive and Member of Parliament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District Shares Boundary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with Bia West to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north,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Asunafo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South and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sefwi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wiawso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municipal to the East,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Bodi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istrict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to the South,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cote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D’ivoire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Suaman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 West. 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VISION STATEMENT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be among the first class Districts in the Country”</a:t>
            </a: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MISSION STATEMENT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Juaboso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District Assembly (JDA) exists to raise the living standards of the people through formulation and implementation of policies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partnership with local development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stakeholders to improve access to basic services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create opportunities for wealth creation”. 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CORE FUNCTIONS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Exercise political and administrative authority in the District.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Promote local economic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development.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Exercise deliberative, legislative and executive functions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544596"/>
              </p:ext>
            </p:extLst>
          </p:nvPr>
        </p:nvGraphicFramePr>
        <p:xfrm>
          <a:off x="373487" y="399246"/>
          <a:ext cx="11153105" cy="6034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755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48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384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JUABOSO </a:t>
                      </a:r>
                      <a:r>
                        <a:rPr lang="en-US" sz="4000" dirty="0"/>
                        <a:t>ADOPTED POLICY</a:t>
                      </a:r>
                      <a:r>
                        <a:rPr lang="en-US" sz="4000" baseline="0" dirty="0"/>
                        <a:t> OBJECTIVES FOR </a:t>
                      </a:r>
                      <a:r>
                        <a:rPr lang="en-US" sz="4000" baseline="0" dirty="0" smtClean="0"/>
                        <a:t>2024</a:t>
                      </a:r>
                      <a:endParaRPr lang="en-GB" sz="4000" dirty="0"/>
                    </a:p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17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FOCUS AREA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ADOPTED</a:t>
                      </a:r>
                      <a:r>
                        <a:rPr lang="en-US" sz="2800" baseline="0" dirty="0"/>
                        <a:t> POLICY OBJECTIVES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BUDGET ALLOCATION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9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TRANSPORT</a:t>
                      </a:r>
                      <a:r>
                        <a:rPr lang="en-US" sz="1800" baseline="0" dirty="0"/>
                        <a:t> INFRASTRUCTURE</a:t>
                      </a:r>
                      <a:endParaRPr lang="en-GB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Improve efficiency and effectiveness of road Transport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infrastructure and Services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783,761.54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8681">
                <a:tc>
                  <a:txBody>
                    <a:bodyPr/>
                    <a:lstStyle/>
                    <a:p>
                      <a:r>
                        <a:rPr lang="en-US" sz="1800" dirty="0"/>
                        <a:t>HUMAN</a:t>
                      </a:r>
                      <a:r>
                        <a:rPr lang="en-US" sz="1800" baseline="0" dirty="0"/>
                        <a:t> SETTLEMENT AND HOUSING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Promote sustainable,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spatially integrated, balanced and orderly development of human settlement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310,000.00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5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AGRICULTURE</a:t>
                      </a:r>
                      <a:r>
                        <a:rPr lang="en-US" sz="1800" baseline="0" dirty="0"/>
                        <a:t> AND RURAL DEVELOPMENT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Modernize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and enhance Agricultural Production Systems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950,603.17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79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PRIVATE</a:t>
                      </a:r>
                      <a:r>
                        <a:rPr lang="en-US" sz="1800" baseline="0" dirty="0"/>
                        <a:t> SECTOR DEVELOPMENT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Support entrepreneurs and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Local Economic Development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274,000.00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5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DISASTER</a:t>
                      </a:r>
                      <a:r>
                        <a:rPr lang="en-US" sz="1800" baseline="0" dirty="0"/>
                        <a:t> MANAGEMENT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Promote Proactive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Planning for disaster prevention and mitigation.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5,000.00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70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TOTAL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10,065,746.21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0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5" y="-171400"/>
            <a:ext cx="8219255" cy="648072"/>
          </a:xfrm>
        </p:spPr>
        <p:txBody>
          <a:bodyPr>
            <a:noAutofit/>
          </a:bodyPr>
          <a:lstStyle/>
          <a:p>
            <a:pPr algn="ctr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Policy Outcome Indicators and Targets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186715"/>
              </p:ext>
            </p:extLst>
          </p:nvPr>
        </p:nvGraphicFramePr>
        <p:xfrm>
          <a:off x="334853" y="335566"/>
          <a:ext cx="11532637" cy="6385909"/>
        </p:xfrm>
        <a:graphic>
          <a:graphicData uri="http://schemas.openxmlformats.org/drawingml/2006/table">
            <a:tbl>
              <a:tblPr firstRow="1" firstCol="1" bandRow="1"/>
              <a:tblGrid>
                <a:gridCol w="1728912">
                  <a:extLst>
                    <a:ext uri="{9D8B030D-6E8A-4147-A177-3AD203B41FA5}">
                      <a16:colId xmlns="" xmlns:a16="http://schemas.microsoft.com/office/drawing/2014/main" val="363060773"/>
                    </a:ext>
                  </a:extLst>
                </a:gridCol>
                <a:gridCol w="1728912">
                  <a:extLst>
                    <a:ext uri="{9D8B030D-6E8A-4147-A177-3AD203B41FA5}">
                      <a16:colId xmlns="" xmlns:a16="http://schemas.microsoft.com/office/drawing/2014/main" val="3358392746"/>
                    </a:ext>
                  </a:extLst>
                </a:gridCol>
                <a:gridCol w="982337">
                  <a:extLst>
                    <a:ext uri="{9D8B030D-6E8A-4147-A177-3AD203B41FA5}">
                      <a16:colId xmlns="" xmlns:a16="http://schemas.microsoft.com/office/drawing/2014/main" val="1501444846"/>
                    </a:ext>
                  </a:extLst>
                </a:gridCol>
                <a:gridCol w="982337">
                  <a:extLst>
                    <a:ext uri="{9D8B030D-6E8A-4147-A177-3AD203B41FA5}">
                      <a16:colId xmlns="" xmlns:a16="http://schemas.microsoft.com/office/drawing/2014/main" val="2601104322"/>
                    </a:ext>
                  </a:extLst>
                </a:gridCol>
                <a:gridCol w="962692">
                  <a:extLst>
                    <a:ext uri="{9D8B030D-6E8A-4147-A177-3AD203B41FA5}">
                      <a16:colId xmlns="" xmlns:a16="http://schemas.microsoft.com/office/drawing/2014/main" val="1063138819"/>
                    </a:ext>
                  </a:extLst>
                </a:gridCol>
                <a:gridCol w="1100218">
                  <a:extLst>
                    <a:ext uri="{9D8B030D-6E8A-4147-A177-3AD203B41FA5}">
                      <a16:colId xmlns="" xmlns:a16="http://schemas.microsoft.com/office/drawing/2014/main" val="1097318054"/>
                    </a:ext>
                  </a:extLst>
                </a:gridCol>
                <a:gridCol w="1100218">
                  <a:extLst>
                    <a:ext uri="{9D8B030D-6E8A-4147-A177-3AD203B41FA5}">
                      <a16:colId xmlns="" xmlns:a16="http://schemas.microsoft.com/office/drawing/2014/main" val="3571287509"/>
                    </a:ext>
                  </a:extLst>
                </a:gridCol>
                <a:gridCol w="982337">
                  <a:extLst>
                    <a:ext uri="{9D8B030D-6E8A-4147-A177-3AD203B41FA5}">
                      <a16:colId xmlns="" xmlns:a16="http://schemas.microsoft.com/office/drawing/2014/main" val="4251329949"/>
                    </a:ext>
                  </a:extLst>
                </a:gridCol>
                <a:gridCol w="982337">
                  <a:extLst>
                    <a:ext uri="{9D8B030D-6E8A-4147-A177-3AD203B41FA5}">
                      <a16:colId xmlns="" xmlns:a16="http://schemas.microsoft.com/office/drawing/2014/main" val="2014523800"/>
                    </a:ext>
                  </a:extLst>
                </a:gridCol>
                <a:gridCol w="982337">
                  <a:extLst>
                    <a:ext uri="{9D8B030D-6E8A-4147-A177-3AD203B41FA5}">
                      <a16:colId xmlns="" xmlns:a16="http://schemas.microsoft.com/office/drawing/2014/main" val="2377438948"/>
                    </a:ext>
                  </a:extLst>
                </a:gridCol>
              </a:tblGrid>
              <a:tr h="83551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 Indicator Description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of Measurement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Previous year (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year (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Budget year (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Indicative year (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Indicative year (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Indicative year (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2027)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76410013"/>
                  </a:ext>
                </a:extLst>
              </a:tr>
              <a:tr h="5488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 as at 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11911311"/>
                  </a:ext>
                </a:extLst>
              </a:tr>
              <a:tr h="627746">
                <a:tc rowSpan="2">
                  <a:txBody>
                    <a:bodyPr/>
                    <a:lstStyle/>
                    <a:p>
                      <a:r>
                        <a:rPr lang="en-US" sz="1800" dirty="0" smtClean="0"/>
                        <a:t>Improved Sanitation Management</a:t>
                      </a:r>
                      <a:endParaRPr lang="en-US" sz="1800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Total Volume of waste disposed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70mt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36.19mt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70mt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23.14mt</a:t>
                      </a:r>
                      <a:endParaRPr lang="en-US" dirty="0"/>
                    </a:p>
                  </a:txBody>
                  <a:tcPr marL="31286" marR="31286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70mt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70mt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70mt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70mt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05232665"/>
                  </a:ext>
                </a:extLst>
              </a:tr>
              <a:tr h="10650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Percentage of population with access</a:t>
                      </a:r>
                      <a:r>
                        <a:rPr lang="en-US" sz="1800" baseline="0" dirty="0" smtClean="0"/>
                        <a:t> to proper toilet facilities</a:t>
                      </a:r>
                      <a:endParaRPr lang="en-US" sz="1800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57.6%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72%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60.9%</a:t>
                      </a:r>
                      <a:endParaRPr lang="en-US" dirty="0"/>
                    </a:p>
                  </a:txBody>
                  <a:tcPr marL="31286" marR="31286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2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road networks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kilometers of road reshaped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65km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30.3km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64km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26.4km</a:t>
                      </a:r>
                      <a:endParaRPr lang="en-US" dirty="0"/>
                    </a:p>
                  </a:txBody>
                  <a:tcPr marL="31286" marR="31286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65km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65km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65km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65km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4840825"/>
                  </a:ext>
                </a:extLst>
              </a:tr>
              <a:tr h="62588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Agricultural</a:t>
                      </a:r>
                      <a:r>
                        <a:rPr lang="en-GB" sz="18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Productivity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Yield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 Hector(maize)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1.87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1.86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1.90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-</a:t>
                      </a:r>
                      <a:endParaRPr lang="en-US" dirty="0"/>
                    </a:p>
                  </a:txBody>
                  <a:tcPr marL="31286" marR="31286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1.92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1.94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1.96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1.98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53178123"/>
                  </a:ext>
                </a:extLst>
              </a:tr>
              <a:tr h="798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Yield per Hector (rice)</a:t>
                      </a: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1.88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1.86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1.92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-</a:t>
                      </a:r>
                      <a:endParaRPr lang="en-US" dirty="0"/>
                    </a:p>
                  </a:txBody>
                  <a:tcPr marL="31286" marR="31286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1.94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1.96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1.98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2.00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5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Education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BECE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95%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92.4%</a:t>
                      </a:r>
                      <a:endParaRPr lang="en-US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95%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Awaiting</a:t>
                      </a:r>
                      <a:endParaRPr lang="en-US" dirty="0"/>
                    </a:p>
                  </a:txBody>
                  <a:tcPr marL="31286" marR="31286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95%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95%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95%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95%</a:t>
                      </a:r>
                      <a:endParaRPr lang="en-US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82368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46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801632"/>
              </p:ext>
            </p:extLst>
          </p:nvPr>
        </p:nvGraphicFramePr>
        <p:xfrm>
          <a:off x="130633" y="0"/>
          <a:ext cx="12061371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0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30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30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30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30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230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72305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60254">
                <a:tc gridSpan="7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2024-2027 </a:t>
                      </a:r>
                      <a:r>
                        <a:rPr lang="en-US" sz="3600" dirty="0"/>
                        <a:t>REVENUE PROJECTIONS- IGF</a:t>
                      </a:r>
                      <a:r>
                        <a:rPr lang="en-US" sz="3600" baseline="0" dirty="0"/>
                        <a:t> ONLY</a:t>
                      </a:r>
                      <a:endParaRPr lang="en-GB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289">
                <a:tc>
                  <a:txBody>
                    <a:bodyPr/>
                    <a:lstStyle/>
                    <a:p>
                      <a:r>
                        <a:rPr lang="en-US" b="1" dirty="0"/>
                        <a:t>ITEM</a:t>
                      </a:r>
                      <a:endParaRPr lang="en-GB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2023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02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ACTUAL AS @ </a:t>
                      </a:r>
                      <a:r>
                        <a:rPr lang="en-US" dirty="0" smtClean="0"/>
                        <a:t>AUG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0254">
                <a:tc>
                  <a:txBody>
                    <a:bodyPr/>
                    <a:lstStyle/>
                    <a:p>
                      <a:r>
                        <a:rPr lang="en-US" b="1" dirty="0"/>
                        <a:t>PROPERTY RATE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89,000.00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76,000.00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95,000.00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104,500.00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111,815.00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117,405.75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995">
                <a:tc>
                  <a:txBody>
                    <a:bodyPr/>
                    <a:lstStyle/>
                    <a:p>
                      <a:r>
                        <a:rPr lang="en-US" b="1" dirty="0"/>
                        <a:t>BASIC RATE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1,000.00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308.00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2,200.00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2,354.00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2,471.70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995">
                <a:tc>
                  <a:txBody>
                    <a:bodyPr/>
                    <a:lstStyle/>
                    <a:p>
                      <a:r>
                        <a:rPr lang="en-US" b="1" dirty="0"/>
                        <a:t>FEES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150,000.00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98,081.00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170,000.00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187,000.00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200,090.00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210,094.50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9995">
                <a:tc>
                  <a:txBody>
                    <a:bodyPr/>
                    <a:lstStyle/>
                    <a:p>
                      <a:r>
                        <a:rPr lang="en-US" b="1" dirty="0"/>
                        <a:t>FINES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12,000.00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7,370.00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14,000.00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15,400.00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16,478.00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17,301.90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9995">
                <a:tc>
                  <a:txBody>
                    <a:bodyPr/>
                    <a:lstStyle/>
                    <a:p>
                      <a:r>
                        <a:rPr lang="en-US" b="1" dirty="0"/>
                        <a:t>LICENCE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340,000.00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224,334.47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374,000.00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411,400.00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440,198.00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462,207.90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9995">
                <a:tc>
                  <a:txBody>
                    <a:bodyPr/>
                    <a:lstStyle/>
                    <a:p>
                      <a:r>
                        <a:rPr lang="en-US" b="1" dirty="0"/>
                        <a:t>LAND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62,000.00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32,172.75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70,000.00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77,000.00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82,390.00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86,509.50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9995">
                <a:tc>
                  <a:txBody>
                    <a:bodyPr/>
                    <a:lstStyle/>
                    <a:p>
                      <a:r>
                        <a:rPr lang="en-US" b="1" dirty="0"/>
                        <a:t>RENT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90,000.00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43,847.24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95,000.00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104,500.00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105,930.00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111,226.50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9995">
                <a:tc>
                  <a:txBody>
                    <a:bodyPr/>
                    <a:lstStyle/>
                    <a:p>
                      <a:r>
                        <a:rPr lang="en-GB" b="1" dirty="0" smtClean="0"/>
                        <a:t>MISC.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49995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SUB-TOTAL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744,000.00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482,113.46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820,000.00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902,000.00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965,140.00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1,013,397.00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dirty="0"/>
                    </a:p>
                  </a:txBody>
                  <a:tcPr marL="9525" marR="9525" marT="9525" marB="0" anchor="b"/>
                </a:tc>
              </a:tr>
              <a:tr h="449995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STOOLLANDS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450,000.00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236,999.52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200,000.00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495,000.00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529,650.00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556,132.50 </a:t>
                      </a:r>
                    </a:p>
                  </a:txBody>
                  <a:tcPr marL="9525" marR="9525" marT="9525" marB="0" anchor="b"/>
                </a:tc>
              </a:tr>
              <a:tr h="44999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1,194,000.00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719,112.98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1,020,000.00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1,397,000.00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1,494,790.00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1,569,529.50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8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169775"/>
              </p:ext>
            </p:extLst>
          </p:nvPr>
        </p:nvGraphicFramePr>
        <p:xfrm>
          <a:off x="1" y="0"/>
          <a:ext cx="12191998" cy="6903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2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34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34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934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983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885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934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42273">
                <a:tc gridSpan="7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2024-2027 </a:t>
                      </a:r>
                      <a:r>
                        <a:rPr lang="en-US" sz="3600" dirty="0"/>
                        <a:t>REVENUE PROJECTIONS- </a:t>
                      </a:r>
                      <a:r>
                        <a:rPr lang="en-US" sz="3600" dirty="0" smtClean="0"/>
                        <a:t>ALL</a:t>
                      </a:r>
                      <a:r>
                        <a:rPr lang="en-US" sz="3600" baseline="0" dirty="0" smtClean="0"/>
                        <a:t> FUNDING SOURCES</a:t>
                      </a:r>
                      <a:endParaRPr lang="en-GB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8737">
                <a:tc>
                  <a:txBody>
                    <a:bodyPr/>
                    <a:lstStyle/>
                    <a:p>
                      <a:endParaRPr lang="en-US" sz="1200" b="1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2023</a:t>
                      </a:r>
                      <a:endParaRPr lang="en-GB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2024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2025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2026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2027</a:t>
                      </a:r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8101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BUDGET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ACTUAL AS @ </a:t>
                      </a:r>
                      <a:r>
                        <a:rPr lang="en-US" sz="1200" b="1" dirty="0" smtClean="0"/>
                        <a:t>AUG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PROJECTION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PROJECTION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PROJECTION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PROJECTION</a:t>
                      </a:r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68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IGF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744,000.00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482,113.46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820,000.00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902,000.00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965,140.00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1,013,397.00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2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COMPENSATION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3,609,807.40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2,623,598.82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3,932,178.21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4,325,396.03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4,628,173.75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4,859,582.44 </a:t>
                      </a:r>
                    </a:p>
                  </a:txBody>
                  <a:tcPr marL="9525" marR="9525" marT="9525" marB="0" anchor="b"/>
                </a:tc>
              </a:tr>
              <a:tr h="492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G&amp;S TRANSFER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56,000.00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26,578.75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93,500.00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102,850.00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110,049.50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115,551.98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7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DACF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2,000,000.00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535,235.12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2,500,000.00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2,750,000.00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2,942,500.00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3,089,625.00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DDF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1,164,502.04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1,420,068.00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1,562,074.80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1,671,420.04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1,754,991.04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4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59,098.63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59,098.63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-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2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MP'S CF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490,000.00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398,362.66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600,000.00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660,000.00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706,200.00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741,510.00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92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STOOLLAND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450,000.00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236,999.52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200,000.00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495,000.00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529,650.00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556,132.50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28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PWD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48,246.48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200,000.00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220,000.00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235,400.00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247,170.00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28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Safety Net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200,000.00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220,000.00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235,400.00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247,170.00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28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Carbon Credit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59,098.63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94,186.85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110,000.00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117,700.00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123,585.00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28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8,932,506.70     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4,554,420.29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10,065,746.21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11,347,320.83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12,141,633.29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12,748,714.95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615344"/>
              </p:ext>
            </p:extLst>
          </p:nvPr>
        </p:nvGraphicFramePr>
        <p:xfrm>
          <a:off x="130630" y="244697"/>
          <a:ext cx="12061370" cy="6476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2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122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122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122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122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19801">
                <a:tc gridSpan="5">
                  <a:txBody>
                    <a:bodyPr/>
                    <a:lstStyle/>
                    <a:p>
                      <a:r>
                        <a:rPr lang="en-US" sz="2000" dirty="0"/>
                        <a:t>EXPENDITURE BY BUDGET PROGRAMME AND ECONOMIC CLASSIFICATION</a:t>
                      </a:r>
                      <a:r>
                        <a:rPr lang="en-US" sz="2000" baseline="0" dirty="0"/>
                        <a:t> –ALL FUNDING SOURCES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9801">
                <a:tc rowSpan="2">
                  <a:txBody>
                    <a:bodyPr/>
                    <a:lstStyle/>
                    <a:p>
                      <a:r>
                        <a:rPr lang="en-US" dirty="0"/>
                        <a:t>BUDGET PROGRAMME</a:t>
                      </a:r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 GH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980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COMPENSATION OF EMPLOYEES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GOODS</a:t>
                      </a:r>
                      <a:r>
                        <a:rPr lang="en-US" baseline="0" dirty="0"/>
                        <a:t> AND SERVICE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CAPITAL EXPENDITURE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8367">
                <a:tc>
                  <a:txBody>
                    <a:bodyPr/>
                    <a:lstStyle/>
                    <a:p>
                      <a:r>
                        <a:rPr lang="en-US" dirty="0"/>
                        <a:t>MANAGEMENT AND ADMINISTRATION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3,058,958.71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1,476,500.00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4,285,458.71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9801">
                <a:tc>
                  <a:txBody>
                    <a:bodyPr/>
                    <a:lstStyle/>
                    <a:p>
                      <a:r>
                        <a:rPr lang="en-US" dirty="0"/>
                        <a:t>SOCIAL SERVICE DELIVERY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143,228.60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1,132,500.00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1,477,447.20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2,753,175.80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9801">
                <a:tc>
                  <a:txBody>
                    <a:bodyPr/>
                    <a:lstStyle/>
                    <a:p>
                      <a:r>
                        <a:rPr lang="en-US" dirty="0"/>
                        <a:t>INFRASTRUCTURE</a:t>
                      </a:r>
                      <a:r>
                        <a:rPr lang="en-US" baseline="0" dirty="0"/>
                        <a:t> DELIVERY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321,887.73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468,000.00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1,111,620.80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1,901,508.53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9801">
                <a:tc>
                  <a:txBody>
                    <a:bodyPr/>
                    <a:lstStyle/>
                    <a:p>
                      <a:r>
                        <a:rPr lang="en-US" dirty="0"/>
                        <a:t>ECONOMIC DEVELOPMENT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578,103.17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542,500.00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1,120,603.17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19801">
                <a:tc>
                  <a:txBody>
                    <a:bodyPr/>
                    <a:lstStyle/>
                    <a:p>
                      <a:r>
                        <a:rPr lang="en-US" dirty="0"/>
                        <a:t>ENVIRONMENTAL</a:t>
                      </a:r>
                      <a:r>
                        <a:rPr lang="en-US" baseline="0" dirty="0"/>
                        <a:t> MANAGEMENT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5,000.00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19801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4,102,178.21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3,624,500.00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2,589,068.00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10,065,746.21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7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432555"/>
              </p:ext>
            </p:extLst>
          </p:nvPr>
        </p:nvGraphicFramePr>
        <p:xfrm>
          <a:off x="1" y="130630"/>
          <a:ext cx="11961844" cy="6590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8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896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09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153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87221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GOVERNMENT FLAGSHIP</a:t>
                      </a:r>
                      <a:r>
                        <a:rPr lang="en-US" sz="3200" baseline="0" dirty="0"/>
                        <a:t> PROJECTS/PROGRAMMES FOR </a:t>
                      </a:r>
                      <a:r>
                        <a:rPr lang="en-US" sz="3200" baseline="0" dirty="0" smtClean="0"/>
                        <a:t>2024</a:t>
                      </a:r>
                      <a:endParaRPr lang="en-GB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87221">
                <a:tc>
                  <a:txBody>
                    <a:bodyPr/>
                    <a:lstStyle/>
                    <a:p>
                      <a:r>
                        <a:rPr lang="en-US" b="1" dirty="0"/>
                        <a:t>NO.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NAME OF ACTIVITY/PROJECT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BUDGET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FUNDING SOURCE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872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Support the implementation of Planting for Food and Jobs programme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30,000.00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DACF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291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Support for Planting</a:t>
                      </a:r>
                      <a:r>
                        <a:rPr lang="en-US" baseline="0" dirty="0"/>
                        <a:t> for Export and Rural Development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35,500.00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DACF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0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142126"/>
              </p:ext>
            </p:extLst>
          </p:nvPr>
        </p:nvGraphicFramePr>
        <p:xfrm>
          <a:off x="197404" y="147254"/>
          <a:ext cx="11894748" cy="6589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3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14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48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38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76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344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849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7180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9715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8519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2532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27211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53550">
                <a:tc gridSpan="1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 PROJECTS </a:t>
                      </a:r>
                      <a:r>
                        <a:rPr lang="en-US" dirty="0"/>
                        <a:t>FOR </a:t>
                      </a:r>
                      <a:r>
                        <a:rPr lang="en-US" dirty="0" smtClean="0"/>
                        <a:t>2024 </a:t>
                      </a:r>
                      <a:r>
                        <a:rPr lang="en-US" dirty="0"/>
                        <a:t>AND THEIR CORRESPONDING</a:t>
                      </a:r>
                      <a:r>
                        <a:rPr lang="en-US" baseline="0" dirty="0"/>
                        <a:t> COST AND JUSTIFICATION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r>
                        <a:rPr lang="en-US" sz="1400" b="1" dirty="0"/>
                        <a:t>LIST OF ALL</a:t>
                      </a:r>
                      <a:r>
                        <a:rPr lang="en-US" sz="1400" b="1" baseline="0" dirty="0"/>
                        <a:t> PROJECTS</a:t>
                      </a:r>
                      <a:endParaRPr lang="en-GB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IGF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GOG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DACF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DACF-RFG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MP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STOOLLAN.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UNICEF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MAG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SAFETY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JUSTIFICATION</a:t>
                      </a:r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0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Construction of 1no. 4 unit Nurses Quarters at Bonsu Nkwanta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 50,000.00 </a:t>
                      </a:r>
                    </a:p>
                    <a:p>
                      <a:pPr algn="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To provide shelter for staff’s who live far away from the District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785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Const. of 6no. Boreholes at Onyinakrom, Asoredanho, Yiemfo,Pusi,Ensonyameye,Camp 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 20,194.80 </a:t>
                      </a:r>
                    </a:p>
                    <a:p>
                      <a:pPr algn="r"/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To help provide safe water to people in the District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0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Renovation of 1No. 6unit Classroom Block with Ancillary Facilities at Sayerano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115,757.07 </a:t>
                      </a:r>
                    </a:p>
                    <a:p>
                      <a:pPr algn="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To ensure quality teaching and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0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Const. of 1 no. 6 unit Classroom Block with Ancillary facilities at Yawagyiemkrom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 83,703.94 </a:t>
                      </a:r>
                    </a:p>
                    <a:p>
                      <a:pPr algn="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To ensure quality teaching and learning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0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Const. of 1no. 3 unit Classroom Block, 3 Seater KVIP and 3 Urinal at Danyame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 31,053.01 </a:t>
                      </a:r>
                    </a:p>
                    <a:p>
                      <a:pPr algn="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To ensure quality teaching and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9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Completion of 1no. 6 units Classroom block with office and store at Eteso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 46,973.25 </a:t>
                      </a:r>
                    </a:p>
                    <a:p>
                      <a:pPr algn="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To ensure quality teaching and learning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08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Construction of 1no. 2unit KG Block with office and restroom at Juaboso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300,000.00 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smtClean="0">
                          <a:solidFill>
                            <a:schemeClr val="tx1"/>
                          </a:solidFill>
                        </a:rPr>
                        <a:t>To help provide quality teaching and learning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08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Construction of 1no. 2unit KG Block with office and restroom at Bonsu Nkwanta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300,000.00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To help provide quality teaching and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51775" y="6371524"/>
            <a:ext cx="2743200" cy="365125"/>
          </a:xfrm>
        </p:spPr>
        <p:txBody>
          <a:bodyPr/>
          <a:lstStyle/>
          <a:p>
            <a:fld id="{E04EFAD9-699F-4CA0-94FF-8FDA019BA31A}" type="slidenum">
              <a:rPr lang="en-GB" smtClean="0"/>
              <a:t>36</a:t>
            </a:fld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6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624507"/>
              </p:ext>
            </p:extLst>
          </p:nvPr>
        </p:nvGraphicFramePr>
        <p:xfrm>
          <a:off x="279918" y="250852"/>
          <a:ext cx="11607283" cy="647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0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201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390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36009">
                <a:tc gridSpan="3"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SANITATION BUDGET</a:t>
                      </a:r>
                      <a:endParaRPr lang="en-GB" sz="4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9414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LIQUID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WASTE</a:t>
                      </a:r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356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 of 1no. 3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Seater KVIP and 3 Urinal at Danyame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31,053.01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9414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 WASTE</a:t>
                      </a:r>
                      <a:endParaRPr lang="en-GB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8356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Maintenance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Final Disposal Site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100,000.00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8356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Purchase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Sanitation Equipment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20,000.00 </a:t>
                      </a:r>
                    </a:p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254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toward National Sanitation Day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40,000.00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42549"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 for Fumigation/SIP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350,000.00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19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313404"/>
              </p:ext>
            </p:extLst>
          </p:nvPr>
        </p:nvGraphicFramePr>
        <p:xfrm>
          <a:off x="373488" y="412122"/>
          <a:ext cx="10880431" cy="5662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5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582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387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40846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DONOR</a:t>
                      </a:r>
                      <a:r>
                        <a:rPr lang="en-US" sz="3200" baseline="0" dirty="0"/>
                        <a:t> PARTNER (DP) SUPPORT </a:t>
                      </a:r>
                      <a:r>
                        <a:rPr lang="en-US" sz="3200" baseline="0" dirty="0" smtClean="0"/>
                        <a:t>PROGRAMME(CARBON CREDIT</a:t>
                      </a:r>
                      <a:endParaRPr lang="en-GB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8830">
                <a:tc>
                  <a:txBody>
                    <a:bodyPr/>
                    <a:lstStyle/>
                    <a:p>
                      <a:endParaRPr lang="en-US" sz="2000" b="1" dirty="0"/>
                    </a:p>
                    <a:p>
                      <a:r>
                        <a:rPr lang="en-US" sz="2000" b="1" dirty="0"/>
                        <a:t>NO.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  <a:p>
                      <a:r>
                        <a:rPr lang="en-US" sz="2000" b="1" dirty="0"/>
                        <a:t>NAME</a:t>
                      </a:r>
                      <a:r>
                        <a:rPr lang="en-US" sz="2000" b="1" baseline="0" dirty="0"/>
                        <a:t> OF ACTIVITY/PROJECT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  <a:p>
                      <a:pPr algn="ctr"/>
                      <a:r>
                        <a:rPr lang="en-US" sz="2000" b="1" dirty="0"/>
                        <a:t>BUDGET</a:t>
                      </a: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8830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1.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20,000.00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8830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2.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Tree Planting (Afforestation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40,000.00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8830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3.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Climate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mitigation measures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20,000.00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18830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4.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Monitoring and evaluation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20,000.00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1107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Total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100,000.00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816624"/>
              </p:ext>
            </p:extLst>
          </p:nvPr>
        </p:nvGraphicFramePr>
        <p:xfrm>
          <a:off x="265090" y="545125"/>
          <a:ext cx="11088710" cy="4775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4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64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645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56498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DONOR</a:t>
                      </a:r>
                      <a:r>
                        <a:rPr lang="en-US" sz="3200" baseline="0" dirty="0"/>
                        <a:t> PARTNER (DP) SUPPORT PROGRAMME </a:t>
                      </a:r>
                      <a:r>
                        <a:rPr lang="en-US" sz="3200" baseline="0" dirty="0" smtClean="0"/>
                        <a:t>(SAFETY NET)</a:t>
                      </a:r>
                      <a:endParaRPr lang="en-GB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7183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NO.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NAME</a:t>
                      </a:r>
                      <a:r>
                        <a:rPr lang="en-US" b="1" baseline="0" dirty="0"/>
                        <a:t> OF ACTIVITY/PROJECT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BUDGET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718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Purchase</a:t>
                      </a:r>
                      <a:r>
                        <a:rPr lang="en-US" baseline="0" dirty="0" smtClean="0"/>
                        <a:t> of Materials and Equipment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120,000.00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5718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Purchase</a:t>
                      </a:r>
                      <a:r>
                        <a:rPr lang="en-US" baseline="0" dirty="0" smtClean="0"/>
                        <a:t> of Fuel and payment of Allowance for M&amp; E Activities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80,000.00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6974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TOTAL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200,000.00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4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953492" y="6412017"/>
            <a:ext cx="1496291" cy="391080"/>
          </a:xfrm>
        </p:spPr>
        <p:txBody>
          <a:bodyPr/>
          <a:lstStyle/>
          <a:p>
            <a:fld id="{A964C0AA-13C5-42F8-8707-B9C6EA4D33F1}" type="slidenum">
              <a:rPr lang="en-GB" smtClean="0"/>
              <a:t>4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814648" y="87516"/>
            <a:ext cx="1027453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GB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POPULATION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According </a:t>
            </a:r>
            <a:r>
              <a:rPr lang="en-GB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to the </a:t>
            </a:r>
            <a:r>
              <a: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2021 </a:t>
            </a:r>
            <a:r>
              <a:rPr lang="en-GB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Population </a:t>
            </a:r>
            <a:r>
              <a: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and </a:t>
            </a:r>
            <a:r>
              <a:rPr lang="en-GB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Housing </a:t>
            </a:r>
            <a:r>
              <a: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</a:t>
            </a:r>
            <a:r>
              <a:rPr lang="en-GB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ensus</a:t>
            </a:r>
            <a:r>
              <a: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the population of the District </a:t>
            </a:r>
            <a:r>
              <a:rPr lang="en-GB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was </a:t>
            </a:r>
            <a:r>
              <a: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88,814 with a growth rate of </a:t>
            </a:r>
            <a:r>
              <a:rPr lang="en-GB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2.0% , 52.4</a:t>
            </a:r>
            <a:r>
              <a: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% representing </a:t>
            </a:r>
            <a:r>
              <a:rPr lang="en-GB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males and 47.6</a:t>
            </a:r>
            <a:r>
              <a: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% </a:t>
            </a:r>
            <a:r>
              <a:rPr lang="en-GB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females.</a:t>
            </a:r>
            <a:endParaRPr lang="en-GB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/>
            <a:endParaRPr lang="en-GB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GB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ECONOMY OF THE DISTRICT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Agriculture is the main economic activity in the District. </a:t>
            </a:r>
            <a:r>
              <a:rPr lang="en-GB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It employs about 76.2%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15.3%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are in craft and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other related trades.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8.5% are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in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services, commerce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and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trade.</a:t>
            </a:r>
            <a:endParaRPr lang="en-GB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GB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ROADS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There are about 241.5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kms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of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engineered roads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in the District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78.5 kms </a:t>
            </a:r>
            <a:r>
              <a:rPr lang="en-GB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of </a:t>
            </a:r>
            <a:r>
              <a:rPr lang="en-GB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this </a:t>
            </a:r>
            <a:r>
              <a:rPr lang="en-GB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road  are </a:t>
            </a:r>
            <a:r>
              <a:rPr lang="en-GB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tarred and 163 untarred.</a:t>
            </a:r>
          </a:p>
          <a:p>
            <a:pPr lvl="0"/>
            <a:endParaRPr lang="en-GB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  <a:sym typeface="Arial"/>
              </a:rPr>
              <a:t>EDUCATION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Juaboso District has Nine (9) educational circuits.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smtClean="0">
                <a:latin typeface="Times New Roman" pitchFamily="18" charset="0"/>
                <a:cs typeface="Times New Roman" pitchFamily="18" charset="0"/>
                <a:sym typeface="Arial"/>
              </a:rPr>
              <a:t>282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Arial"/>
              </a:rPr>
              <a:t>Schools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Arial"/>
              </a:rPr>
              <a:t>105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Arial"/>
              </a:rPr>
              <a:t>KGs,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Arial"/>
              </a:rPr>
              <a:t>106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Arial"/>
              </a:rPr>
              <a:t>Primary Sch.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Arial"/>
              </a:rPr>
              <a:t>69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Arial"/>
              </a:rPr>
              <a:t>JHS)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Arial"/>
              </a:rPr>
              <a:t>One (1) public and one (1)private Senior High Schools.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Arial"/>
              </a:rPr>
              <a:t>Gross Enrolment rate stands at 158.4%  with 154.7% for  males and 162.2% for  females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Arial"/>
              </a:rPr>
              <a:t>Gender Parity Index (GPI) on GER stands at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Arial"/>
              </a:rPr>
              <a:t>0.98%</a:t>
            </a:r>
            <a:endParaRPr lang="en-US" sz="2000" dirty="0"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GB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486909"/>
              </p:ext>
            </p:extLst>
          </p:nvPr>
        </p:nvGraphicFramePr>
        <p:xfrm>
          <a:off x="304212" y="434126"/>
          <a:ext cx="11449320" cy="5676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7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333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65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98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898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08537">
                <a:tc gridSpan="5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JUABOSO </a:t>
                      </a:r>
                      <a:r>
                        <a:rPr lang="en-US" sz="3600" dirty="0"/>
                        <a:t>– COMPENSATION OF EMPLOYEES</a:t>
                      </a:r>
                      <a:endParaRPr lang="en-GB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8537">
                <a:tc>
                  <a:txBody>
                    <a:bodyPr/>
                    <a:lstStyle/>
                    <a:p>
                      <a:r>
                        <a:rPr lang="en-US" b="1" dirty="0"/>
                        <a:t>NO.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DEPARTMENT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STAFF</a:t>
                      </a:r>
                      <a:r>
                        <a:rPr lang="en-US" b="1" baseline="0" dirty="0"/>
                        <a:t> STRENGTH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MONTHLY SALARY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ANNUAL SALARY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8197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CENTRAL ADMINISTRATION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211,996.54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2,543,958.43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8197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FINANCE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12,129.32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145,551.80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8197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WORKS DEPARTMENT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23,027.96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276,335.54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8197"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SOCIAL WELFARE AND COMMUNITY DEV’T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11,935.72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143,228.60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8197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AGRIC. DEPT.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48,175.26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578,103.17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8197">
                <a:tc>
                  <a:txBody>
                    <a:bodyPr/>
                    <a:lstStyle/>
                    <a:p>
                      <a:r>
                        <a:rPr lang="en-GB" dirty="0" smtClean="0"/>
                        <a:t>6.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STATISTICS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11,649.49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139,793.82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58197">
                <a:tc>
                  <a:txBody>
                    <a:bodyPr/>
                    <a:lstStyle/>
                    <a:p>
                      <a:r>
                        <a:rPr lang="en-GB" dirty="0" smtClean="0"/>
                        <a:t>7.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HUMAN</a:t>
                      </a:r>
                      <a:r>
                        <a:rPr lang="en-GB" b="0" baseline="0" dirty="0" smtClean="0"/>
                        <a:t> RESOUCE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4,971.22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59,654.66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58197">
                <a:tc>
                  <a:txBody>
                    <a:bodyPr/>
                    <a:lstStyle/>
                    <a:p>
                      <a:r>
                        <a:rPr lang="en-GB" dirty="0" smtClean="0"/>
                        <a:t>8.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PHYSICAL</a:t>
                      </a:r>
                      <a:r>
                        <a:rPr lang="en-GB" b="0" baseline="0" dirty="0" smtClean="0"/>
                        <a:t> PLANNING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3,796.02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45,552.19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8197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327,681.52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3,932,178.21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8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544306"/>
              </p:ext>
            </p:extLst>
          </p:nvPr>
        </p:nvGraphicFramePr>
        <p:xfrm>
          <a:off x="373485" y="719662"/>
          <a:ext cx="11449320" cy="4729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7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333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65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98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898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11373">
                <a:tc gridSpan="5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JUABOSO </a:t>
                      </a:r>
                      <a:r>
                        <a:rPr lang="en-US" sz="3600" dirty="0"/>
                        <a:t>– COMPENSATION OF CASUAL</a:t>
                      </a:r>
                      <a:r>
                        <a:rPr lang="en-US" sz="3600" baseline="0" dirty="0"/>
                        <a:t> (IGF) STAFF</a:t>
                      </a:r>
                      <a:endParaRPr lang="en-GB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1373">
                <a:tc>
                  <a:txBody>
                    <a:bodyPr/>
                    <a:lstStyle/>
                    <a:p>
                      <a:r>
                        <a:rPr lang="en-US" b="1" dirty="0"/>
                        <a:t>NO.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DEPARTMENT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STAFF</a:t>
                      </a:r>
                      <a:r>
                        <a:rPr lang="en-US" b="1" baseline="0" dirty="0"/>
                        <a:t> STRENGTH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MONTHLY SALARY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ANNUAL SALARY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3977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CENTRAL ADMINISTRATION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7,970.00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95,640.00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3977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7,970.00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95,640.00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397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4739"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GRAND TOTAL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335,651.52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4,027,818.21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6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ts val="900"/>
              </a:lnSpc>
            </a:pPr>
            <a:r>
              <a:rPr lang="en-US" i="1" baseline="30000" dirty="0"/>
              <a:t>© 2018. All rights reserved. No part of this publication may be stored in a retrieval system or</a:t>
            </a:r>
            <a:br>
              <a:rPr lang="en-US" i="1" baseline="30000" dirty="0"/>
            </a:br>
            <a:r>
              <a:rPr lang="en-US" i="1" baseline="30000" dirty="0"/>
              <a:t>transmitted in any or by any means, electronic, mechanical, photocopying, recording or otherwise without the prior</a:t>
            </a:r>
            <a:r>
              <a:rPr lang="en-US" dirty="0"/>
              <a:t/>
            </a:r>
            <a:br>
              <a:rPr lang="en-US" dirty="0"/>
            </a:br>
            <a:r>
              <a:rPr lang="en-US" i="1" baseline="30000" dirty="0"/>
              <a:t>written permission of the Ministry of Finance</a:t>
            </a:r>
            <a:endParaRPr lang="en-GB" dirty="0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4775020" y="1442215"/>
            <a:ext cx="2352947" cy="947797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6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5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428846" y="165834"/>
            <a:ext cx="7121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592054" y="627499"/>
            <a:ext cx="1076174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HEALTH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One (1) Government Hospital,  One (1) Private Hospital,  Two (2) Health Centre,  Eight (8) Maternity homes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Thirty six (36 ) CHPS compounds.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Arial"/>
              </a:rPr>
              <a:t>The Doctor patient ratio stands at 1:19,881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SANITATION: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About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76.5%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households dispose their solid waste at public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dumps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23.5% dump indiscriminately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61.2% have access to the toilet facilities in their houses, whiles 7.2 shares the facility with them and 31.6% do not use any of the facilities.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TOURISM: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only tourist site identified in the district is the Boinzan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waterfalls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is yet to be developed.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85753"/>
              </p:ext>
            </p:extLst>
          </p:nvPr>
        </p:nvGraphicFramePr>
        <p:xfrm>
          <a:off x="141668" y="154551"/>
          <a:ext cx="11835684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7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969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856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KEY CHALLENGES/ISSUES</a:t>
                      </a:r>
                      <a:endParaRPr lang="en-GB" sz="4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37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28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Deplorable nature of Feeder roads.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1991"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/>
                        <a:t>2.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Inadequate 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Potable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 facilities.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1991"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/>
                        <a:t>3.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Inadequate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Market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facilities.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1991"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/>
                        <a:t>4.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nadequate Educational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Facilities.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01991"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5</a:t>
                      </a:r>
                      <a:r>
                        <a:rPr lang="en-US" sz="2800" dirty="0"/>
                        <a:t>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Insufficient Agric Extension officers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2181">
                <a:tc>
                  <a:txBody>
                    <a:bodyPr/>
                    <a:lstStyle/>
                    <a:p>
                      <a:endParaRPr lang="en-GB" sz="2800" dirty="0" smtClean="0"/>
                    </a:p>
                    <a:p>
                      <a:r>
                        <a:rPr lang="en-GB" sz="2800" dirty="0" smtClean="0"/>
                        <a:t>6.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Inadequate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anitary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Facilities and Drainage system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141878"/>
              </p:ext>
            </p:extLst>
          </p:nvPr>
        </p:nvGraphicFramePr>
        <p:xfrm>
          <a:off x="238915" y="123501"/>
          <a:ext cx="11539471" cy="6837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31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08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ADOPTED</a:t>
                      </a:r>
                      <a:r>
                        <a:rPr lang="en-US" sz="2800" baseline="0" dirty="0"/>
                        <a:t> POLICY OBJECTIVES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1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Deepen political, financial and administrative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decentralization</a:t>
                      </a:r>
                    </a:p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63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Capacity for policy formulation and Coordination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28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 equitable access to, and participation in quality education at all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13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Ensure accessible, and quality Universal Health Coverage (UHC) for all</a:t>
                      </a:r>
                    </a:p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91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 access to safe and reliable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water supply services for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efficiency and effectiveness  of road Transport Infrastructure and Service</a:t>
                      </a:r>
                    </a:p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Modernize and enhance Agricultural Production System.</a:t>
                      </a:r>
                    </a:p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 Entrepreneurs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Local Economic Development.</a:t>
                      </a:r>
                    </a:p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Promote sustainable,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spatially integrated, balanced and orderly development of human settlement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2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172271"/>
              </p:ext>
            </p:extLst>
          </p:nvPr>
        </p:nvGraphicFramePr>
        <p:xfrm>
          <a:off x="206062" y="-360248"/>
          <a:ext cx="11147736" cy="6708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4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34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34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34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34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934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934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9346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31179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PERFORMANCE -REVENUE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168">
                <a:tc gridSpan="8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REVENUE PERFORMANCE – IGF ONLY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9600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2023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%PER </a:t>
                      </a:r>
                      <a:r>
                        <a:rPr lang="en-US" dirty="0" smtClean="0"/>
                        <a:t>@AUG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11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 ACT.@ </a:t>
                      </a:r>
                      <a:r>
                        <a:rPr lang="en-GB" sz="1800" b="0" i="0" u="sng" strike="noStrike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  <a:endParaRPr lang="en-GB" sz="1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275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PROPE.</a:t>
                      </a:r>
                      <a:r>
                        <a:rPr lang="en-GB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87,000.00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84,462.00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152,000.00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18,941.81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89,000.00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76,000.00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85.39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275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BASIC RATE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1,000.00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308.00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30.80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5275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91,920.00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98,588.00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152,400.00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146,083.62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150,000.00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98,081.00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65.39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275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16,295.05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9,186.00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12,000.00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11,520.00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12,000.00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7,370.00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61.42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51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124,672.84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92,966.00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311,900.00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345,722.71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340,000.00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224,334.47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65.98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275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70,200.00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60,010.00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62,200.00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31,890.00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62,000.00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32,172.75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51.89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44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15,341.62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80,322.17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87,000.00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51,897.06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90,000.00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43,847.24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48.72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275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MISC.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13,403.28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800.00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5275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SUB-TOTAL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405,929.51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438,937.45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778,800.00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606,255.20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744,000.00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482,113.46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64.80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5275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STOOLLAND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294,000.00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228,879.00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450,000.00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333,305.00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450,000.00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236,999.52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52.67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699,929.51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667,816.45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1,228,800.00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939,560.20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1,194,000.00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719,112.98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60.23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3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486116"/>
              </p:ext>
            </p:extLst>
          </p:nvPr>
        </p:nvGraphicFramePr>
        <p:xfrm>
          <a:off x="115912" y="-83127"/>
          <a:ext cx="11715867" cy="6627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7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77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77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77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177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177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177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79140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28969">
                <a:tc gridSpan="8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FINANCIAL PERFORMANCE-REVENUE</a:t>
                      </a:r>
                      <a:endParaRPr lang="en-GB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264">
                <a:tc gridSpan="8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REVENUE PERFORMANCE –ALL REVENUE SOURCES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9411">
                <a:tc>
                  <a:txBody>
                    <a:bodyPr/>
                    <a:lstStyle/>
                    <a:p>
                      <a:r>
                        <a:rPr lang="en-US" dirty="0"/>
                        <a:t>ITEMS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2023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PERFORM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94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</a:t>
                      </a:r>
                      <a:r>
                        <a:rPr lang="en-GB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@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86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699,929.51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667,816.45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1,228,800.00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939,560.20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1,194,000.00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719,112.98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60.23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86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COMP. TRANSFER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1,866,022.76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2,604,375.62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2,355185.00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2,604,375.62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3,609,807.40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2,623,598.82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72.68      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86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G&amp;S TRANSFER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89,410.00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63,391.34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101,865.00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101,865.00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56,000.00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26,578.75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47.46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86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DACF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2,968,724.00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699,767.42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3,377,394.11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788,511.46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2,000,000.00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535,235.12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26.76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86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DACF-RFG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222,433.78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317,059.00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1,164,502.04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1,164,502.40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1,164,502.04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86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MP'S CF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340,000.00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294,652.07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340,000.00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378,889.98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490,000.00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398,362.66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81.30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286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107,454.00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99,661.80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82,502.00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82,501.59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59,098.63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59,098.63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100.00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286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  <a:r>
                        <a:rPr lang="en-GB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200,000.00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25.00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286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PWD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100,000.00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48,246.48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48.25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286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CARBON</a:t>
                      </a:r>
                      <a:r>
                        <a:rPr lang="en-GB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CREDIT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59,098.63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94,186.85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159.37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286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6,293,974.05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4,746,723.70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8,650,248.15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6,060,206.25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8,932,506.70                       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4,554,420.29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50.99      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6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8347</TotalTime>
  <Words>3136</Words>
  <Application>Microsoft Office PowerPoint</Application>
  <PresentationFormat>Widescreen</PresentationFormat>
  <Paragraphs>1204</Paragraphs>
  <Slides>42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 Unicode MS</vt:lpstr>
      <vt:lpstr>Arial</vt:lpstr>
      <vt:lpstr>Calibri</vt:lpstr>
      <vt:lpstr>Calibri Light</vt:lpstr>
      <vt:lpstr>Cambria</vt:lpstr>
      <vt:lpstr>Tahoma</vt:lpstr>
      <vt:lpstr>Times New Roman</vt:lpstr>
      <vt:lpstr>Wingdings</vt:lpstr>
      <vt:lpstr>Office Theme</vt:lpstr>
      <vt:lpstr>JUABOSO DISTRICT ASSEMBLY </vt:lpstr>
      <vt:lpstr>Outline of the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Construction of 3 Unit classroom block at Brekrom</vt:lpstr>
      <vt:lpstr> Construction of 1No. CHPS at Juaboso Nkwanta</vt:lpstr>
      <vt:lpstr>SUPPLY OF DUAL DESK TO SELECTED SCHOOL</vt:lpstr>
      <vt:lpstr> Const. of 1No. 6 Seater VIP Toilet at Juaboso Cluster of Schools</vt:lpstr>
      <vt:lpstr>Reshaping of Krokosua to Asempaneye Feeder Road</vt:lpstr>
      <vt:lpstr>Drilled Borehole fitted with Pump at Sonka</vt:lpstr>
      <vt:lpstr>Distribution of palm seedlings to Safety Net Site</vt:lpstr>
      <vt:lpstr>Distribution of roofing sheet to Nkatieso School B</vt:lpstr>
      <vt:lpstr> Policy Outcome Indicators and Targets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Policy Outcome Indicators and Targets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BODI BUDGET</dc:creator>
  <cp:lastModifiedBy>DFO</cp:lastModifiedBy>
  <cp:revision>686</cp:revision>
  <cp:lastPrinted>2023-10-13T17:51:21Z</cp:lastPrinted>
  <dcterms:created xsi:type="dcterms:W3CDTF">2021-09-27T20:41:11Z</dcterms:created>
  <dcterms:modified xsi:type="dcterms:W3CDTF">2024-11-04T10:41:14Z</dcterms:modified>
</cp:coreProperties>
</file>