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0" r:id="rId2"/>
    <p:sldId id="360" r:id="rId3"/>
    <p:sldId id="383" r:id="rId4"/>
    <p:sldId id="384" r:id="rId5"/>
    <p:sldId id="385" r:id="rId6"/>
    <p:sldId id="355" r:id="rId7"/>
    <p:sldId id="297" r:id="rId8"/>
    <p:sldId id="394" r:id="rId9"/>
    <p:sldId id="356" r:id="rId10"/>
    <p:sldId id="262" r:id="rId11"/>
    <p:sldId id="264" r:id="rId12"/>
    <p:sldId id="397" r:id="rId13"/>
    <p:sldId id="358" r:id="rId14"/>
    <p:sldId id="301" r:id="rId15"/>
    <p:sldId id="398" r:id="rId16"/>
    <p:sldId id="364" r:id="rId17"/>
    <p:sldId id="389" r:id="rId18"/>
    <p:sldId id="390" r:id="rId19"/>
    <p:sldId id="391" r:id="rId20"/>
    <p:sldId id="399" r:id="rId21"/>
    <p:sldId id="370" r:id="rId22"/>
    <p:sldId id="271" r:id="rId23"/>
    <p:sldId id="393" r:id="rId24"/>
    <p:sldId id="274" r:id="rId25"/>
    <p:sldId id="275" r:id="rId26"/>
    <p:sldId id="276" r:id="rId27"/>
    <p:sldId id="278" r:id="rId28"/>
    <p:sldId id="400" r:id="rId29"/>
    <p:sldId id="380" r:id="rId30"/>
    <p:sldId id="381" r:id="rId31"/>
    <p:sldId id="280" r:id="rId32"/>
    <p:sldId id="289" r:id="rId33"/>
    <p:sldId id="313" r:id="rId34"/>
    <p:sldId id="314" r:id="rId35"/>
    <p:sldId id="315" r:id="rId36"/>
    <p:sldId id="382" r:id="rId37"/>
    <p:sldId id="402" r:id="rId38"/>
    <p:sldId id="322"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794" autoAdjust="0"/>
  </p:normalViewPr>
  <p:slideViewPr>
    <p:cSldViewPr snapToGrid="0">
      <p:cViewPr varScale="1">
        <p:scale>
          <a:sx n="52" d="100"/>
          <a:sy n="52" d="100"/>
        </p:scale>
        <p:origin x="1458" y="6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35" tIns="45718" rIns="91435" bIns="45718" rtlCol="0"/>
          <a:lstStyle>
            <a:lvl1pPr algn="l">
              <a:defRPr sz="1200"/>
            </a:lvl1pPr>
          </a:lstStyle>
          <a:p>
            <a:endParaRPr lang="en-GB"/>
          </a:p>
        </p:txBody>
      </p:sp>
      <p:sp>
        <p:nvSpPr>
          <p:cNvPr id="3" name="Date Placeholder 2"/>
          <p:cNvSpPr>
            <a:spLocks noGrp="1"/>
          </p:cNvSpPr>
          <p:nvPr>
            <p:ph type="dt" idx="1"/>
          </p:nvPr>
        </p:nvSpPr>
        <p:spPr>
          <a:xfrm>
            <a:off x="3970939" y="0"/>
            <a:ext cx="3037840" cy="466434"/>
          </a:xfrm>
          <a:prstGeom prst="rect">
            <a:avLst/>
          </a:prstGeom>
        </p:spPr>
        <p:txBody>
          <a:bodyPr vert="horz" lIns="91435" tIns="45718" rIns="91435" bIns="45718" rtlCol="0"/>
          <a:lstStyle>
            <a:lvl1pPr algn="r">
              <a:defRPr sz="1200"/>
            </a:lvl1pPr>
          </a:lstStyle>
          <a:p>
            <a:fld id="{CE0E8D56-763A-4DA7-87C2-C505AF0CB0FE}" type="datetimeFigureOut">
              <a:rPr lang="en-GB" smtClean="0"/>
              <a:t>06/02/2025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5" tIns="45718" rIns="91435" bIns="45718" rtlCol="0" anchor="ctr"/>
          <a:lstStyle/>
          <a:p>
            <a:endParaRPr lang="en-GB"/>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1435" tIns="45718" rIns="91435" bIns="45718"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1435" tIns="45718" rIns="91435" bIns="45718" rtlCol="0" anchor="b"/>
          <a:lstStyle>
            <a:lvl1pPr algn="r">
              <a:defRPr sz="1200"/>
            </a:lvl1pPr>
          </a:lstStyle>
          <a:p>
            <a:fld id="{D563437B-5A83-4660-9E3C-5E8D5BDB3A11}" type="slidenum">
              <a:rPr lang="en-GB" smtClean="0"/>
              <a:t>‹#›</a:t>
            </a:fld>
            <a:endParaRPr lang="en-GB"/>
          </a:p>
        </p:txBody>
      </p:sp>
    </p:spTree>
    <p:extLst>
      <p:ext uri="{BB962C8B-B14F-4D97-AF65-F5344CB8AC3E}">
        <p14:creationId xmlns:p14="http://schemas.microsoft.com/office/powerpoint/2010/main" val="35290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4D22DE-62BF-40A4-92AF-31D7A408D9F6}" type="slidenum">
              <a:rPr lang="en-US" smtClean="0"/>
              <a:t>1</a:t>
            </a:fld>
            <a:endParaRPr lang="en-US" dirty="0"/>
          </a:p>
        </p:txBody>
      </p:sp>
    </p:spTree>
    <p:extLst>
      <p:ext uri="{BB962C8B-B14F-4D97-AF65-F5344CB8AC3E}">
        <p14:creationId xmlns:p14="http://schemas.microsoft.com/office/powerpoint/2010/main" val="967327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12</a:t>
            </a:fld>
            <a:endParaRPr lang="en-GB"/>
          </a:p>
        </p:txBody>
      </p:sp>
    </p:spTree>
    <p:extLst>
      <p:ext uri="{BB962C8B-B14F-4D97-AF65-F5344CB8AC3E}">
        <p14:creationId xmlns:p14="http://schemas.microsoft.com/office/powerpoint/2010/main" val="3308555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63437B-5A83-4660-9E3C-5E8D5BDB3A11}" type="slidenum">
              <a:rPr lang="en-GB" smtClean="0"/>
              <a:t>13</a:t>
            </a:fld>
            <a:endParaRPr lang="en-GB"/>
          </a:p>
        </p:txBody>
      </p:sp>
    </p:spTree>
    <p:extLst>
      <p:ext uri="{BB962C8B-B14F-4D97-AF65-F5344CB8AC3E}">
        <p14:creationId xmlns:p14="http://schemas.microsoft.com/office/powerpoint/2010/main" val="2876025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18</a:t>
            </a:fld>
            <a:endParaRPr lang="en-GB"/>
          </a:p>
        </p:txBody>
      </p:sp>
    </p:spTree>
    <p:extLst>
      <p:ext uri="{BB962C8B-B14F-4D97-AF65-F5344CB8AC3E}">
        <p14:creationId xmlns:p14="http://schemas.microsoft.com/office/powerpoint/2010/main" val="187219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21</a:t>
            </a:fld>
            <a:endParaRPr lang="en-GB"/>
          </a:p>
        </p:txBody>
      </p:sp>
    </p:spTree>
    <p:extLst>
      <p:ext uri="{BB962C8B-B14F-4D97-AF65-F5344CB8AC3E}">
        <p14:creationId xmlns:p14="http://schemas.microsoft.com/office/powerpoint/2010/main" val="195587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22</a:t>
            </a:fld>
            <a:endParaRPr lang="en-GB"/>
          </a:p>
        </p:txBody>
      </p:sp>
    </p:spTree>
    <p:extLst>
      <p:ext uri="{BB962C8B-B14F-4D97-AF65-F5344CB8AC3E}">
        <p14:creationId xmlns:p14="http://schemas.microsoft.com/office/powerpoint/2010/main" val="376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24</a:t>
            </a:fld>
            <a:endParaRPr lang="en-GB"/>
          </a:p>
        </p:txBody>
      </p:sp>
    </p:spTree>
    <p:extLst>
      <p:ext uri="{BB962C8B-B14F-4D97-AF65-F5344CB8AC3E}">
        <p14:creationId xmlns:p14="http://schemas.microsoft.com/office/powerpoint/2010/main" val="236839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26</a:t>
            </a:fld>
            <a:endParaRPr lang="en-GB"/>
          </a:p>
        </p:txBody>
      </p:sp>
    </p:spTree>
    <p:extLst>
      <p:ext uri="{BB962C8B-B14F-4D97-AF65-F5344CB8AC3E}">
        <p14:creationId xmlns:p14="http://schemas.microsoft.com/office/powerpoint/2010/main" val="3833908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28</a:t>
            </a:fld>
            <a:endParaRPr lang="en-GB"/>
          </a:p>
        </p:txBody>
      </p:sp>
    </p:spTree>
    <p:extLst>
      <p:ext uri="{BB962C8B-B14F-4D97-AF65-F5344CB8AC3E}">
        <p14:creationId xmlns:p14="http://schemas.microsoft.com/office/powerpoint/2010/main" val="69213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30</a:t>
            </a:fld>
            <a:endParaRPr lang="en-GB"/>
          </a:p>
        </p:txBody>
      </p:sp>
    </p:spTree>
    <p:extLst>
      <p:ext uri="{BB962C8B-B14F-4D97-AF65-F5344CB8AC3E}">
        <p14:creationId xmlns:p14="http://schemas.microsoft.com/office/powerpoint/2010/main" val="3219864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31</a:t>
            </a:fld>
            <a:endParaRPr lang="en-GB"/>
          </a:p>
        </p:txBody>
      </p:sp>
    </p:spTree>
    <p:extLst>
      <p:ext uri="{BB962C8B-B14F-4D97-AF65-F5344CB8AC3E}">
        <p14:creationId xmlns:p14="http://schemas.microsoft.com/office/powerpoint/2010/main" val="248846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2</a:t>
            </a:fld>
            <a:endParaRPr lang="en-GB"/>
          </a:p>
        </p:txBody>
      </p:sp>
    </p:spTree>
    <p:extLst>
      <p:ext uri="{BB962C8B-B14F-4D97-AF65-F5344CB8AC3E}">
        <p14:creationId xmlns:p14="http://schemas.microsoft.com/office/powerpoint/2010/main" val="4218092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33</a:t>
            </a:fld>
            <a:endParaRPr lang="en-GB"/>
          </a:p>
        </p:txBody>
      </p:sp>
    </p:spTree>
    <p:extLst>
      <p:ext uri="{BB962C8B-B14F-4D97-AF65-F5344CB8AC3E}">
        <p14:creationId xmlns:p14="http://schemas.microsoft.com/office/powerpoint/2010/main" val="3799144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34</a:t>
            </a:fld>
            <a:endParaRPr lang="en-GB"/>
          </a:p>
        </p:txBody>
      </p:sp>
    </p:spTree>
    <p:extLst>
      <p:ext uri="{BB962C8B-B14F-4D97-AF65-F5344CB8AC3E}">
        <p14:creationId xmlns:p14="http://schemas.microsoft.com/office/powerpoint/2010/main" val="268020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95251-B3BB-4B3D-BAAD-DAC791AE2A61}" type="slidenum">
              <a:rPr lang="en-GB" smtClean="0"/>
              <a:t>3</a:t>
            </a:fld>
            <a:endParaRPr lang="en-GB"/>
          </a:p>
        </p:txBody>
      </p:sp>
    </p:spTree>
    <p:extLst>
      <p:ext uri="{BB962C8B-B14F-4D97-AF65-F5344CB8AC3E}">
        <p14:creationId xmlns:p14="http://schemas.microsoft.com/office/powerpoint/2010/main" val="326421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95251-B3BB-4B3D-BAAD-DAC791AE2A61}" type="slidenum">
              <a:rPr lang="en-GB" smtClean="0"/>
              <a:t>4</a:t>
            </a:fld>
            <a:endParaRPr lang="en-GB"/>
          </a:p>
        </p:txBody>
      </p:sp>
    </p:spTree>
    <p:extLst>
      <p:ext uri="{BB962C8B-B14F-4D97-AF65-F5344CB8AC3E}">
        <p14:creationId xmlns:p14="http://schemas.microsoft.com/office/powerpoint/2010/main" val="361027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6</a:t>
            </a:fld>
            <a:endParaRPr lang="en-GB"/>
          </a:p>
        </p:txBody>
      </p:sp>
    </p:spTree>
    <p:extLst>
      <p:ext uri="{BB962C8B-B14F-4D97-AF65-F5344CB8AC3E}">
        <p14:creationId xmlns:p14="http://schemas.microsoft.com/office/powerpoint/2010/main" val="127160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8</a:t>
            </a:fld>
            <a:endParaRPr lang="en-GB"/>
          </a:p>
        </p:txBody>
      </p:sp>
    </p:spTree>
    <p:extLst>
      <p:ext uri="{BB962C8B-B14F-4D97-AF65-F5344CB8AC3E}">
        <p14:creationId xmlns:p14="http://schemas.microsoft.com/office/powerpoint/2010/main" val="316262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9</a:t>
            </a:fld>
            <a:endParaRPr lang="en-GB"/>
          </a:p>
        </p:txBody>
      </p:sp>
    </p:spTree>
    <p:extLst>
      <p:ext uri="{BB962C8B-B14F-4D97-AF65-F5344CB8AC3E}">
        <p14:creationId xmlns:p14="http://schemas.microsoft.com/office/powerpoint/2010/main" val="3432057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10</a:t>
            </a:fld>
            <a:endParaRPr lang="en-GB"/>
          </a:p>
        </p:txBody>
      </p:sp>
    </p:spTree>
    <p:extLst>
      <p:ext uri="{BB962C8B-B14F-4D97-AF65-F5344CB8AC3E}">
        <p14:creationId xmlns:p14="http://schemas.microsoft.com/office/powerpoint/2010/main" val="1051018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3437B-5A83-4660-9E3C-5E8D5BDB3A11}" type="slidenum">
              <a:rPr lang="en-GB" smtClean="0"/>
              <a:t>11</a:t>
            </a:fld>
            <a:endParaRPr lang="en-GB"/>
          </a:p>
        </p:txBody>
      </p:sp>
    </p:spTree>
    <p:extLst>
      <p:ext uri="{BB962C8B-B14F-4D97-AF65-F5344CB8AC3E}">
        <p14:creationId xmlns:p14="http://schemas.microsoft.com/office/powerpoint/2010/main" val="38266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8A42C6-A2E6-4D4E-B17E-0679D4012ED0}" type="datetime1">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4EFAD9-699F-4CA0-94FF-8FDA019BA31A}" type="slidenum">
              <a:rPr lang="en-GB" smtClean="0"/>
              <a:t>‹#›</a:t>
            </a:fld>
            <a:endParaRPr lang="en-GB"/>
          </a:p>
        </p:txBody>
      </p:sp>
    </p:spTree>
    <p:extLst>
      <p:ext uri="{BB962C8B-B14F-4D97-AF65-F5344CB8AC3E}">
        <p14:creationId xmlns:p14="http://schemas.microsoft.com/office/powerpoint/2010/main" val="270128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C376D2-B1E9-4B26-AB06-45AF405040C2}" type="datetime1">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4EFAD9-699F-4CA0-94FF-8FDA019BA31A}" type="slidenum">
              <a:rPr lang="en-GB" smtClean="0"/>
              <a:t>‹#›</a:t>
            </a:fld>
            <a:endParaRPr lang="en-GB"/>
          </a:p>
        </p:txBody>
      </p:sp>
    </p:spTree>
    <p:extLst>
      <p:ext uri="{BB962C8B-B14F-4D97-AF65-F5344CB8AC3E}">
        <p14:creationId xmlns:p14="http://schemas.microsoft.com/office/powerpoint/2010/main" val="105059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6CB677-1D02-4DD5-AA92-C444775AAC1B}" type="datetime1">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4EFAD9-699F-4CA0-94FF-8FDA019BA31A}" type="slidenum">
              <a:rPr lang="en-GB" smtClean="0"/>
              <a:t>‹#›</a:t>
            </a:fld>
            <a:endParaRPr lang="en-GB"/>
          </a:p>
        </p:txBody>
      </p:sp>
    </p:spTree>
    <p:extLst>
      <p:ext uri="{BB962C8B-B14F-4D97-AF65-F5344CB8AC3E}">
        <p14:creationId xmlns:p14="http://schemas.microsoft.com/office/powerpoint/2010/main" val="338665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cxnSp>
        <p:nvCxnSpPr>
          <p:cNvPr id="9" name="Straight Connector 8"/>
          <p:cNvCxnSpPr/>
          <p:nvPr/>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711200" y="605638"/>
            <a:ext cx="10758273" cy="983017"/>
          </a:xfrm>
          <a:prstGeom prst="rect">
            <a:avLst/>
          </a:prstGeom>
        </p:spPr>
        <p:txBody>
          <a:bodyPr vert="horz" lIns="0" tIns="0" rIns="0" bIns="0" rtlCol="0" anchor="t" anchorCtr="0">
            <a:noAutofit/>
          </a:bodyPr>
          <a:lstStyle/>
          <a:p>
            <a:r>
              <a:rPr lang="en-US"/>
              <a:t>Click to edit Master title style</a:t>
            </a:r>
            <a:endParaRPr lang="en-GB" dirty="0"/>
          </a:p>
        </p:txBody>
      </p:sp>
      <p:sp>
        <p:nvSpPr>
          <p:cNvPr id="4" name="Slide Number Placeholder 5"/>
          <p:cNvSpPr>
            <a:spLocks noGrp="1"/>
          </p:cNvSpPr>
          <p:nvPr>
            <p:ph type="sldNum" sz="quarter" idx="12"/>
          </p:nvPr>
        </p:nvSpPr>
        <p:spPr>
          <a:xfrm>
            <a:off x="966603" y="6466513"/>
            <a:ext cx="542924" cy="181119"/>
          </a:xfrm>
        </p:spPr>
        <p:txBody>
          <a:bodyPr/>
          <a:lstStyle/>
          <a:p>
            <a:fld id="{A964C0AA-13C5-42F8-8707-B9C6EA4D33F1}" type="slidenum">
              <a:rPr lang="en-GB" smtClean="0"/>
              <a:t>‹#›</a:t>
            </a:fld>
            <a:endParaRPr lang="en-GB"/>
          </a:p>
        </p:txBody>
      </p:sp>
      <p:cxnSp>
        <p:nvCxnSpPr>
          <p:cNvPr id="5" name="Straight Connector 4"/>
          <p:cNvCxnSpPr/>
          <p:nvPr userDrawn="1"/>
        </p:nvCxnSpPr>
        <p:spPr>
          <a:xfrm>
            <a:off x="711199" y="534979"/>
            <a:ext cx="10766400" cy="0"/>
          </a:xfrm>
          <a:prstGeom prst="line">
            <a:avLst/>
          </a:prstGeom>
          <a:ln w="127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879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copyrigh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7712" y="2595372"/>
            <a:ext cx="7656576" cy="1392936"/>
          </a:xfrm>
          <a:prstGeom prst="rect">
            <a:avLst/>
          </a:prstGeom>
        </p:spPr>
      </p:pic>
      <p:sp>
        <p:nvSpPr>
          <p:cNvPr id="5" name="Text Placeholder 4"/>
          <p:cNvSpPr>
            <a:spLocks noGrp="1"/>
          </p:cNvSpPr>
          <p:nvPr>
            <p:ph type="body" sz="quarter" idx="10"/>
          </p:nvPr>
        </p:nvSpPr>
        <p:spPr>
          <a:xfrm>
            <a:off x="3384550" y="4120541"/>
            <a:ext cx="5422900" cy="1581150"/>
          </a:xfrm>
        </p:spPr>
        <p:txBody>
          <a:bodyPr/>
          <a:lstStyle>
            <a:lvl1pPr algn="ctr">
              <a:spcAft>
                <a:spcPts val="0"/>
              </a:spcAft>
              <a:defRPr sz="900" i="1">
                <a:solidFill>
                  <a:srgbClr val="333333"/>
                </a:solidFill>
              </a:defRPr>
            </a:lvl1pPr>
          </a:lstStyle>
          <a:p>
            <a:pPr lvl="0"/>
            <a:r>
              <a:rPr lang="en-US"/>
              <a:t>Edit Master text styles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547" y="5894830"/>
            <a:ext cx="2314453" cy="96317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7547" y="5894830"/>
            <a:ext cx="2314453" cy="963170"/>
          </a:xfrm>
          <a:prstGeom prst="rect">
            <a:avLst/>
          </a:prstGeom>
        </p:spPr>
      </p:pic>
    </p:spTree>
    <p:extLst>
      <p:ext uri="{BB962C8B-B14F-4D97-AF65-F5344CB8AC3E}">
        <p14:creationId xmlns:p14="http://schemas.microsoft.com/office/powerpoint/2010/main" val="96178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0C5F86-7EC2-43AA-8EAF-01DA79BFB4F7}" type="datetime1">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4EFAD9-699F-4CA0-94FF-8FDA019BA31A}" type="slidenum">
              <a:rPr lang="en-GB" smtClean="0"/>
              <a:t>‹#›</a:t>
            </a:fld>
            <a:endParaRPr lang="en-GB"/>
          </a:p>
        </p:txBody>
      </p:sp>
    </p:spTree>
    <p:extLst>
      <p:ext uri="{BB962C8B-B14F-4D97-AF65-F5344CB8AC3E}">
        <p14:creationId xmlns:p14="http://schemas.microsoft.com/office/powerpoint/2010/main" val="323634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290827-40A3-4A35-AAA0-2B2FA860B76D}" type="datetime1">
              <a:rPr lang="en-GB" smtClean="0"/>
              <a:t>06/02/2025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4EFAD9-699F-4CA0-94FF-8FDA019BA31A}" type="slidenum">
              <a:rPr lang="en-GB" smtClean="0"/>
              <a:t>‹#›</a:t>
            </a:fld>
            <a:endParaRPr lang="en-GB"/>
          </a:p>
        </p:txBody>
      </p:sp>
    </p:spTree>
    <p:extLst>
      <p:ext uri="{BB962C8B-B14F-4D97-AF65-F5344CB8AC3E}">
        <p14:creationId xmlns:p14="http://schemas.microsoft.com/office/powerpoint/2010/main" val="306768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B0C0BB-D532-4580-996D-A1586BFD62AF}" type="datetime1">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4EFAD9-699F-4CA0-94FF-8FDA019BA31A}" type="slidenum">
              <a:rPr lang="en-GB" smtClean="0"/>
              <a:t>‹#›</a:t>
            </a:fld>
            <a:endParaRPr lang="en-GB"/>
          </a:p>
        </p:txBody>
      </p:sp>
    </p:spTree>
    <p:extLst>
      <p:ext uri="{BB962C8B-B14F-4D97-AF65-F5344CB8AC3E}">
        <p14:creationId xmlns:p14="http://schemas.microsoft.com/office/powerpoint/2010/main" val="296163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DC591F-D087-4169-995F-C10D554679AF}" type="datetime1">
              <a:rPr lang="en-GB" smtClean="0"/>
              <a:t>06/02/2025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4EFAD9-699F-4CA0-94FF-8FDA019BA31A}" type="slidenum">
              <a:rPr lang="en-GB" smtClean="0"/>
              <a:t>‹#›</a:t>
            </a:fld>
            <a:endParaRPr lang="en-GB"/>
          </a:p>
        </p:txBody>
      </p:sp>
    </p:spTree>
    <p:extLst>
      <p:ext uri="{BB962C8B-B14F-4D97-AF65-F5344CB8AC3E}">
        <p14:creationId xmlns:p14="http://schemas.microsoft.com/office/powerpoint/2010/main" val="398954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157EC9-52A1-4B70-A53D-9D868BF9ABDF}" type="datetime1">
              <a:rPr lang="en-GB" smtClean="0"/>
              <a:t>06/02/2025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4EFAD9-699F-4CA0-94FF-8FDA019BA31A}" type="slidenum">
              <a:rPr lang="en-GB" smtClean="0"/>
              <a:t>‹#›</a:t>
            </a:fld>
            <a:endParaRPr lang="en-GB"/>
          </a:p>
        </p:txBody>
      </p:sp>
    </p:spTree>
    <p:extLst>
      <p:ext uri="{BB962C8B-B14F-4D97-AF65-F5344CB8AC3E}">
        <p14:creationId xmlns:p14="http://schemas.microsoft.com/office/powerpoint/2010/main" val="100523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49CD7-1B76-4924-8B52-0BA1959A16A5}" type="datetime1">
              <a:rPr lang="en-GB" smtClean="0"/>
              <a:t>06/02/2025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4EFAD9-699F-4CA0-94FF-8FDA019BA31A}" type="slidenum">
              <a:rPr lang="en-GB" smtClean="0"/>
              <a:t>‹#›</a:t>
            </a:fld>
            <a:endParaRPr lang="en-GB"/>
          </a:p>
        </p:txBody>
      </p:sp>
    </p:spTree>
    <p:extLst>
      <p:ext uri="{BB962C8B-B14F-4D97-AF65-F5344CB8AC3E}">
        <p14:creationId xmlns:p14="http://schemas.microsoft.com/office/powerpoint/2010/main" val="141288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5A4B35-7AD2-4BFD-A15B-F3984EAE5C47}" type="datetime1">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4EFAD9-699F-4CA0-94FF-8FDA019BA31A}" type="slidenum">
              <a:rPr lang="en-GB" smtClean="0"/>
              <a:t>‹#›</a:t>
            </a:fld>
            <a:endParaRPr lang="en-GB"/>
          </a:p>
        </p:txBody>
      </p:sp>
    </p:spTree>
    <p:extLst>
      <p:ext uri="{BB962C8B-B14F-4D97-AF65-F5344CB8AC3E}">
        <p14:creationId xmlns:p14="http://schemas.microsoft.com/office/powerpoint/2010/main" val="387021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85593-0B3A-42CF-B76A-D1B29B26BF6B}" type="datetime1">
              <a:rPr lang="en-GB" smtClean="0"/>
              <a:t>06/02/2025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4EFAD9-699F-4CA0-94FF-8FDA019BA31A}" type="slidenum">
              <a:rPr lang="en-GB" smtClean="0"/>
              <a:t>‹#›</a:t>
            </a:fld>
            <a:endParaRPr lang="en-GB"/>
          </a:p>
        </p:txBody>
      </p:sp>
    </p:spTree>
    <p:extLst>
      <p:ext uri="{BB962C8B-B14F-4D97-AF65-F5344CB8AC3E}">
        <p14:creationId xmlns:p14="http://schemas.microsoft.com/office/powerpoint/2010/main" val="36076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DDE3E-DC06-4EAD-BAA9-FAB0046A9448}" type="datetime1">
              <a:rPr lang="en-GB" smtClean="0"/>
              <a:t>06/02/2025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EFAD9-699F-4CA0-94FF-8FDA019BA31A}" type="slidenum">
              <a:rPr lang="en-GB" smtClean="0"/>
              <a:t>‹#›</a:t>
            </a:fld>
            <a:endParaRPr lang="en-GB"/>
          </a:p>
        </p:txBody>
      </p:sp>
    </p:spTree>
    <p:extLst>
      <p:ext uri="{BB962C8B-B14F-4D97-AF65-F5344CB8AC3E}">
        <p14:creationId xmlns:p14="http://schemas.microsoft.com/office/powerpoint/2010/main" val="1787969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930"/>
            <a:ext cx="10515600" cy="945115"/>
          </a:xfrm>
        </p:spPr>
        <p:txBody>
          <a:bodyPr>
            <a:normAutofit/>
          </a:bodyPr>
          <a:lstStyle/>
          <a:p>
            <a:pPr algn="ctr"/>
            <a:r>
              <a:rPr lang="en-US" b="1" dirty="0">
                <a:latin typeface="Arial" panose="020B0604020202020204" pitchFamily="34" charset="0"/>
                <a:cs typeface="Arial" panose="020B0604020202020204" pitchFamily="34" charset="0"/>
              </a:rPr>
              <a:t>JUABOSO DISTRICT ASSEMBLY </a:t>
            </a:r>
          </a:p>
        </p:txBody>
      </p:sp>
      <p:sp>
        <p:nvSpPr>
          <p:cNvPr id="3" name="Content Placeholder 2"/>
          <p:cNvSpPr>
            <a:spLocks noGrp="1"/>
          </p:cNvSpPr>
          <p:nvPr>
            <p:ph idx="1"/>
          </p:nvPr>
        </p:nvSpPr>
        <p:spPr>
          <a:xfrm>
            <a:off x="838200" y="989045"/>
            <a:ext cx="10515600" cy="5598367"/>
          </a:xfrm>
        </p:spPr>
        <p:txBody>
          <a:bodyPr>
            <a:normAutofit/>
          </a:bodyPr>
          <a:lstStyle/>
          <a:p>
            <a:pPr marL="0" indent="0" algn="ctr">
              <a:buNone/>
            </a:pPr>
            <a:r>
              <a:rPr lang="en-US"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2025-2028 </a:t>
            </a:r>
            <a:r>
              <a:rPr lang="en-US" sz="4000" b="1" dirty="0">
                <a:latin typeface="Arial" panose="020B0604020202020204" pitchFamily="34" charset="0"/>
                <a:cs typeface="Arial" panose="020B0604020202020204" pitchFamily="34" charset="0"/>
              </a:rPr>
              <a:t>COMPOSITE BUDGET</a:t>
            </a:r>
            <a:endParaRPr lang="en-US" sz="4409" b="1" dirty="0">
              <a:latin typeface="Arial" panose="020B0604020202020204" pitchFamily="34" charset="0"/>
              <a:cs typeface="Arial" panose="020B0604020202020204" pitchFamily="34" charset="0"/>
            </a:endParaRPr>
          </a:p>
          <a:p>
            <a:pPr marL="0" indent="0">
              <a:buNone/>
            </a:pPr>
            <a:r>
              <a:rPr lang="en-US" sz="4409" b="1" dirty="0">
                <a:latin typeface="Arial" panose="020B0604020202020204" pitchFamily="34" charset="0"/>
                <a:cs typeface="Arial" panose="020B0604020202020204" pitchFamily="34" charset="0"/>
              </a:rPr>
              <a:t>  </a:t>
            </a:r>
          </a:p>
          <a:p>
            <a:pPr marL="0" indent="0">
              <a:buNone/>
            </a:pPr>
            <a:endParaRPr lang="en-US" sz="4409"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PRESENTED BY HON. GODFRED KWABENA AGYEI</a:t>
            </a:r>
          </a:p>
          <a:p>
            <a:pPr marL="0" indent="0" algn="ctr">
              <a:buNone/>
            </a:pPr>
            <a:r>
              <a:rPr lang="en-US" b="1" dirty="0">
                <a:latin typeface="Arial" panose="020B0604020202020204" pitchFamily="34" charset="0"/>
                <a:cs typeface="Arial" panose="020B0604020202020204" pitchFamily="34" charset="0"/>
              </a:rPr>
              <a:t>DISTRICT CHIEF EXECUTIVE</a:t>
            </a:r>
          </a:p>
          <a:p>
            <a:pPr marL="0" indent="0" algn="ctr">
              <a:buNone/>
            </a:pPr>
            <a:r>
              <a:rPr lang="en-US" b="1" dirty="0">
                <a:latin typeface="Arial" panose="020B0604020202020204" pitchFamily="34" charset="0"/>
                <a:cs typeface="Arial" panose="020B0604020202020204" pitchFamily="34" charset="0"/>
              </a:rPr>
              <a:t>ON</a:t>
            </a:r>
          </a:p>
          <a:p>
            <a:pPr marL="0" indent="0" algn="ctr">
              <a:buNone/>
            </a:pPr>
            <a:r>
              <a:rPr lang="en-US" b="1" dirty="0">
                <a:latin typeface="Arial" panose="020B0604020202020204" pitchFamily="34" charset="0"/>
                <a:cs typeface="Arial" panose="020B0604020202020204" pitchFamily="34" charset="0"/>
              </a:rPr>
              <a:t>21</a:t>
            </a:r>
            <a:r>
              <a:rPr lang="en-US" b="1" baseline="30000" dirty="0">
                <a:latin typeface="Arial" panose="020B0604020202020204" pitchFamily="34" charset="0"/>
                <a:cs typeface="Arial" panose="020B0604020202020204" pitchFamily="34" charset="0"/>
              </a:rPr>
              <a:t>ST</a:t>
            </a:r>
            <a:r>
              <a:rPr lang="en-US" b="1" dirty="0">
                <a:latin typeface="Arial" panose="020B0604020202020204" pitchFamily="34" charset="0"/>
                <a:cs typeface="Arial" panose="020B0604020202020204" pitchFamily="34" charset="0"/>
              </a:rPr>
              <a:t> OCTOBER, 2024</a:t>
            </a:r>
          </a:p>
          <a:p>
            <a:pPr marL="0" indent="0" algn="ctr">
              <a:buNone/>
            </a:pPr>
            <a:endParaRPr lang="en-US" b="1" dirty="0">
              <a:latin typeface="Arial" panose="020B0604020202020204" pitchFamily="34" charset="0"/>
              <a:cs typeface="Arial" panose="020B0604020202020204" pitchFamily="34" charset="0"/>
            </a:endParaRPr>
          </a:p>
          <a:p>
            <a:pPr marL="0" indent="0" algn="ctr">
              <a:buNone/>
            </a:pPr>
            <a:endParaRPr lang="en-US" b="1"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266" y="1934160"/>
            <a:ext cx="2824917" cy="214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endParaRPr lang="en-US" dirty="0"/>
          </a:p>
          <a:p>
            <a:endParaRPr lang="en-US" dirty="0"/>
          </a:p>
        </p:txBody>
      </p:sp>
      <p:pic>
        <p:nvPicPr>
          <p:cNvPr id="8" name="Picture 7" descr="Description: Graphic1"/>
          <p:cNvPicPr/>
          <p:nvPr/>
        </p:nvPicPr>
        <p:blipFill>
          <a:blip r:embed="rId4">
            <a:extLst>
              <a:ext uri="{28A0092B-C50C-407E-A947-70E740481C1C}">
                <a14:useLocalDpi xmlns:a14="http://schemas.microsoft.com/office/drawing/2010/main" val="0"/>
              </a:ext>
            </a:extLst>
          </a:blip>
          <a:srcRect/>
          <a:stretch>
            <a:fillRect/>
          </a:stretch>
        </p:blipFill>
        <p:spPr bwMode="auto">
          <a:xfrm>
            <a:off x="7426036" y="1934160"/>
            <a:ext cx="2369128" cy="2147551"/>
          </a:xfrm>
          <a:prstGeom prst="rect">
            <a:avLst/>
          </a:prstGeom>
          <a:noFill/>
        </p:spPr>
      </p:pic>
    </p:spTree>
    <p:extLst>
      <p:ext uri="{BB962C8B-B14F-4D97-AF65-F5344CB8AC3E}">
        <p14:creationId xmlns:p14="http://schemas.microsoft.com/office/powerpoint/2010/main" val="13590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41286270"/>
              </p:ext>
            </p:extLst>
          </p:nvPr>
        </p:nvGraphicFramePr>
        <p:xfrm>
          <a:off x="425000" y="246012"/>
          <a:ext cx="11372048" cy="6130344"/>
        </p:xfrm>
        <a:graphic>
          <a:graphicData uri="http://schemas.openxmlformats.org/drawingml/2006/table">
            <a:tbl>
              <a:tblPr firstRow="1" bandRow="1">
                <a:tableStyleId>{5C22544A-7EE6-4342-B048-85BDC9FD1C3A}</a:tableStyleId>
              </a:tblPr>
              <a:tblGrid>
                <a:gridCol w="1635620">
                  <a:extLst>
                    <a:ext uri="{9D8B030D-6E8A-4147-A177-3AD203B41FA5}">
                      <a16:colId xmlns:a16="http://schemas.microsoft.com/office/drawing/2014/main" xmlns="" val="20000"/>
                    </a:ext>
                  </a:extLst>
                </a:gridCol>
                <a:gridCol w="1207392">
                  <a:extLst>
                    <a:ext uri="{9D8B030D-6E8A-4147-A177-3AD203B41FA5}">
                      <a16:colId xmlns:a16="http://schemas.microsoft.com/office/drawing/2014/main" xmlns="" val="20001"/>
                    </a:ext>
                  </a:extLst>
                </a:gridCol>
                <a:gridCol w="1421506">
                  <a:extLst>
                    <a:ext uri="{9D8B030D-6E8A-4147-A177-3AD203B41FA5}">
                      <a16:colId xmlns:a16="http://schemas.microsoft.com/office/drawing/2014/main" xmlns="" val="20002"/>
                    </a:ext>
                  </a:extLst>
                </a:gridCol>
                <a:gridCol w="1421506">
                  <a:extLst>
                    <a:ext uri="{9D8B030D-6E8A-4147-A177-3AD203B41FA5}">
                      <a16:colId xmlns:a16="http://schemas.microsoft.com/office/drawing/2014/main" xmlns="" val="20003"/>
                    </a:ext>
                  </a:extLst>
                </a:gridCol>
                <a:gridCol w="1421506">
                  <a:extLst>
                    <a:ext uri="{9D8B030D-6E8A-4147-A177-3AD203B41FA5}">
                      <a16:colId xmlns:a16="http://schemas.microsoft.com/office/drawing/2014/main" xmlns="" val="20004"/>
                    </a:ext>
                  </a:extLst>
                </a:gridCol>
                <a:gridCol w="1421506">
                  <a:extLst>
                    <a:ext uri="{9D8B030D-6E8A-4147-A177-3AD203B41FA5}">
                      <a16:colId xmlns:a16="http://schemas.microsoft.com/office/drawing/2014/main" xmlns="" val="20005"/>
                    </a:ext>
                  </a:extLst>
                </a:gridCol>
                <a:gridCol w="1421506">
                  <a:extLst>
                    <a:ext uri="{9D8B030D-6E8A-4147-A177-3AD203B41FA5}">
                      <a16:colId xmlns:a16="http://schemas.microsoft.com/office/drawing/2014/main" xmlns="" val="20006"/>
                    </a:ext>
                  </a:extLst>
                </a:gridCol>
                <a:gridCol w="1421506">
                  <a:extLst>
                    <a:ext uri="{9D8B030D-6E8A-4147-A177-3AD203B41FA5}">
                      <a16:colId xmlns:a16="http://schemas.microsoft.com/office/drawing/2014/main" xmlns="" val="20007"/>
                    </a:ext>
                  </a:extLst>
                </a:gridCol>
              </a:tblGrid>
              <a:tr h="766293">
                <a:tc gridSpan="8">
                  <a:txBody>
                    <a:bodyPr/>
                    <a:lstStyle/>
                    <a:p>
                      <a:pPr algn="ctr"/>
                      <a:r>
                        <a:rPr lang="en-US" sz="4400" dirty="0"/>
                        <a:t>FINANCIAL PERFORMANCE - EXPENDITURE</a:t>
                      </a:r>
                      <a:endParaRPr lang="en-GB" sz="4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766293">
                <a:tc gridSpan="8">
                  <a:txBody>
                    <a:bodyPr/>
                    <a:lstStyle/>
                    <a:p>
                      <a:pPr algn="ctr"/>
                      <a:r>
                        <a:rPr lang="en-US" sz="2800" dirty="0"/>
                        <a:t>EXPENDITURE PERFORMANCE (ALL DEPARTMENTS) IGF ONLY</a:t>
                      </a:r>
                      <a:endParaRPr lang="en-GB" sz="28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1"/>
                  </a:ext>
                </a:extLst>
              </a:tr>
              <a:tr h="766293">
                <a:tc>
                  <a:txBody>
                    <a:bodyPr/>
                    <a:lstStyle/>
                    <a:p>
                      <a:r>
                        <a:rPr lang="en-US" b="1" dirty="0"/>
                        <a:t>EXPENDITURE</a:t>
                      </a:r>
                      <a:endParaRPr lang="en-GB" b="1" dirty="0"/>
                    </a:p>
                  </a:txBody>
                  <a:tcPr/>
                </a:tc>
                <a:tc gridSpan="2">
                  <a:txBody>
                    <a:bodyPr/>
                    <a:lstStyle/>
                    <a:p>
                      <a:pPr algn="ctr"/>
                      <a:r>
                        <a:rPr lang="en-US" b="1" dirty="0"/>
                        <a:t>2022</a:t>
                      </a:r>
                      <a:endParaRPr lang="en-GB" b="1" dirty="0"/>
                    </a:p>
                  </a:txBody>
                  <a:tcPr/>
                </a:tc>
                <a:tc hMerge="1">
                  <a:txBody>
                    <a:bodyPr/>
                    <a:lstStyle/>
                    <a:p>
                      <a:endParaRPr lang="en-GB" dirty="0"/>
                    </a:p>
                  </a:txBody>
                  <a:tcPr/>
                </a:tc>
                <a:tc gridSpan="2">
                  <a:txBody>
                    <a:bodyPr/>
                    <a:lstStyle/>
                    <a:p>
                      <a:pPr algn="ctr"/>
                      <a:r>
                        <a:rPr lang="en-US" b="1" dirty="0"/>
                        <a:t>2023</a:t>
                      </a:r>
                      <a:endParaRPr lang="en-GB" b="1" dirty="0"/>
                    </a:p>
                  </a:txBody>
                  <a:tcPr/>
                </a:tc>
                <a:tc hMerge="1">
                  <a:txBody>
                    <a:bodyPr/>
                    <a:lstStyle/>
                    <a:p>
                      <a:endParaRPr lang="en-GB" dirty="0"/>
                    </a:p>
                  </a:txBody>
                  <a:tcPr/>
                </a:tc>
                <a:tc gridSpan="2">
                  <a:txBody>
                    <a:bodyPr/>
                    <a:lstStyle/>
                    <a:p>
                      <a:pPr algn="ctr"/>
                      <a:r>
                        <a:rPr lang="en-US" b="1" dirty="0"/>
                        <a:t>2024</a:t>
                      </a:r>
                      <a:endParaRPr lang="en-GB" b="1" dirty="0"/>
                    </a:p>
                  </a:txBody>
                  <a:tcPr/>
                </a:tc>
                <a:tc hMerge="1">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2"/>
                  </a:ext>
                </a:extLst>
              </a:tr>
              <a:tr h="766293">
                <a:tc>
                  <a:txBody>
                    <a:bodyPr/>
                    <a:lstStyle/>
                    <a:p>
                      <a:endParaRPr lang="en-GB" dirty="0"/>
                    </a:p>
                  </a:txBody>
                  <a:tcPr/>
                </a:tc>
                <a:tc>
                  <a:txBody>
                    <a:bodyPr/>
                    <a:lstStyle/>
                    <a:p>
                      <a:pPr algn="ctr" fontAlgn="b"/>
                      <a:r>
                        <a:rPr lang="en-GB" sz="1600" b="1" i="0" u="none" strike="noStrike" dirty="0">
                          <a:solidFill>
                            <a:srgbClr val="000000"/>
                          </a:solidFill>
                          <a:effectLst/>
                          <a:latin typeface="Calibri" panose="020F0502020204030204" pitchFamily="34" charset="0"/>
                        </a:rPr>
                        <a:t> BUDGET </a:t>
                      </a:r>
                    </a:p>
                  </a:txBody>
                  <a:tcPr marL="9525" marR="9525" marT="9525" marB="0" anchor="b"/>
                </a:tc>
                <a:tc>
                  <a:txBody>
                    <a:bodyPr/>
                    <a:lstStyle/>
                    <a:p>
                      <a:pPr algn="ctr" fontAlgn="b"/>
                      <a:r>
                        <a:rPr lang="en-GB" sz="1600" b="1" i="0" u="none" strike="noStrike" dirty="0">
                          <a:solidFill>
                            <a:srgbClr val="000000"/>
                          </a:solidFill>
                          <a:effectLst/>
                          <a:latin typeface="Calibri" panose="020F0502020204030204" pitchFamily="34" charset="0"/>
                        </a:rPr>
                        <a:t> ACTUAL </a:t>
                      </a:r>
                    </a:p>
                  </a:txBody>
                  <a:tcPr marL="9525" marR="9525" marT="9525" marB="0" anchor="b"/>
                </a:tc>
                <a:tc>
                  <a:txBody>
                    <a:bodyPr/>
                    <a:lstStyle/>
                    <a:p>
                      <a:pPr algn="ctr" fontAlgn="b"/>
                      <a:r>
                        <a:rPr lang="en-GB" sz="1600" b="1" i="0" u="none" strike="noStrike">
                          <a:solidFill>
                            <a:srgbClr val="000000"/>
                          </a:solidFill>
                          <a:effectLst/>
                          <a:latin typeface="Calibri" panose="020F0502020204030204" pitchFamily="34" charset="0"/>
                        </a:rPr>
                        <a:t> BUDGET </a:t>
                      </a:r>
                    </a:p>
                  </a:txBody>
                  <a:tcPr marL="9525" marR="9525" marT="9525" marB="0" anchor="b"/>
                </a:tc>
                <a:tc>
                  <a:txBody>
                    <a:bodyPr/>
                    <a:lstStyle/>
                    <a:p>
                      <a:pPr algn="ctr" fontAlgn="b"/>
                      <a:r>
                        <a:rPr lang="en-GB" sz="1600" b="1" i="0" u="none" strike="noStrike">
                          <a:solidFill>
                            <a:srgbClr val="000000"/>
                          </a:solidFill>
                          <a:effectLst/>
                          <a:latin typeface="Calibri" panose="020F0502020204030204" pitchFamily="34" charset="0"/>
                        </a:rPr>
                        <a:t> ACTUAL </a:t>
                      </a:r>
                    </a:p>
                  </a:txBody>
                  <a:tcPr marL="9525" marR="9525" marT="9525" marB="0" anchor="b"/>
                </a:tc>
                <a:tc>
                  <a:txBody>
                    <a:bodyPr/>
                    <a:lstStyle/>
                    <a:p>
                      <a:pPr algn="ctr" fontAlgn="b"/>
                      <a:r>
                        <a:rPr lang="en-GB" sz="1600" b="1" i="0" u="none" strike="noStrike">
                          <a:solidFill>
                            <a:srgbClr val="000000"/>
                          </a:solidFill>
                          <a:effectLst/>
                          <a:latin typeface="Calibri" panose="020F0502020204030204" pitchFamily="34" charset="0"/>
                        </a:rPr>
                        <a:t> BUDGET </a:t>
                      </a:r>
                    </a:p>
                  </a:txBody>
                  <a:tcPr marL="9525" marR="9525" marT="9525" marB="0" anchor="b"/>
                </a:tc>
                <a:tc>
                  <a:txBody>
                    <a:bodyPr/>
                    <a:lstStyle/>
                    <a:p>
                      <a:pPr algn="ctr" fontAlgn="b"/>
                      <a:r>
                        <a:rPr lang="en-GB" sz="1600" b="1" i="0" u="none" strike="noStrike" dirty="0">
                          <a:solidFill>
                            <a:srgbClr val="000000"/>
                          </a:solidFill>
                          <a:effectLst/>
                          <a:latin typeface="Calibri" panose="020F0502020204030204" pitchFamily="34" charset="0"/>
                        </a:rPr>
                        <a:t> ACT. @ </a:t>
                      </a:r>
                      <a:r>
                        <a:rPr lang="en-GB" sz="1600" b="1" i="0" u="none" strike="noStrike" dirty="0" smtClean="0">
                          <a:solidFill>
                            <a:srgbClr val="000000"/>
                          </a:solidFill>
                          <a:effectLst/>
                          <a:latin typeface="Calibri" panose="020F0502020204030204" pitchFamily="34" charset="0"/>
                        </a:rPr>
                        <a:t>SEP</a:t>
                      </a:r>
                      <a:endParaRPr lang="en-GB"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1" i="0" u="none" strike="noStrike" dirty="0">
                          <a:solidFill>
                            <a:srgbClr val="000000"/>
                          </a:solidFill>
                          <a:effectLst/>
                          <a:latin typeface="Calibri" panose="020F0502020204030204" pitchFamily="34" charset="0"/>
                        </a:rPr>
                        <a:t>% PERFORM</a:t>
                      </a:r>
                    </a:p>
                  </a:txBody>
                  <a:tcPr marL="9525" marR="9525" marT="9525" marB="0" anchor="b"/>
                </a:tc>
                <a:extLst>
                  <a:ext uri="{0D108BD9-81ED-4DB2-BD59-A6C34878D82A}">
                    <a16:rowId xmlns:a16="http://schemas.microsoft.com/office/drawing/2014/main" xmlns="" val="10003"/>
                  </a:ext>
                </a:extLst>
              </a:tr>
              <a:tr h="766293">
                <a:tc>
                  <a:txBody>
                    <a:bodyPr/>
                    <a:lstStyle/>
                    <a:p>
                      <a:pPr algn="l" fontAlgn="b"/>
                      <a:r>
                        <a:rPr lang="en-GB" sz="1600" b="1" i="0" u="none" strike="noStrike" dirty="0">
                          <a:solidFill>
                            <a:srgbClr val="000000"/>
                          </a:solidFill>
                          <a:effectLst/>
                          <a:latin typeface="Calibri" panose="020F0502020204030204" pitchFamily="34" charset="0"/>
                        </a:rPr>
                        <a:t>COMPENSATION</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             154,401.19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              143,264.82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117,801.00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                103,445.89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                     170,000.00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48,290.24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28.41 </a:t>
                      </a:r>
                    </a:p>
                  </a:txBody>
                  <a:tcPr marL="9525" marR="9525" marT="9525" marB="0" anchor="b"/>
                </a:tc>
                <a:extLst>
                  <a:ext uri="{0D108BD9-81ED-4DB2-BD59-A6C34878D82A}">
                    <a16:rowId xmlns:a16="http://schemas.microsoft.com/office/drawing/2014/main" xmlns="" val="10004"/>
                  </a:ext>
                </a:extLst>
              </a:tr>
              <a:tr h="766293">
                <a:tc>
                  <a:txBody>
                    <a:bodyPr/>
                    <a:lstStyle/>
                    <a:p>
                      <a:pPr algn="l" fontAlgn="b"/>
                      <a:r>
                        <a:rPr lang="en-GB" sz="1600" b="1" i="0" u="none" strike="noStrike" dirty="0">
                          <a:solidFill>
                            <a:srgbClr val="000000"/>
                          </a:solidFill>
                          <a:effectLst/>
                          <a:latin typeface="Calibri" panose="020F0502020204030204" pitchFamily="34" charset="0"/>
                        </a:rPr>
                        <a:t>GOODS&amp;SERVICE</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468,638.81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368,626.38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             477,399.00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457,533.78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403,600.00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458,748.37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113.66 </a:t>
                      </a:r>
                    </a:p>
                  </a:txBody>
                  <a:tcPr marL="9525" marR="9525" marT="9525" marB="0" anchor="b"/>
                </a:tc>
                <a:extLst>
                  <a:ext uri="{0D108BD9-81ED-4DB2-BD59-A6C34878D82A}">
                    <a16:rowId xmlns:a16="http://schemas.microsoft.com/office/drawing/2014/main" xmlns="" val="10005"/>
                  </a:ext>
                </a:extLst>
              </a:tr>
              <a:tr h="766293">
                <a:tc>
                  <a:txBody>
                    <a:bodyPr/>
                    <a:lstStyle/>
                    <a:p>
                      <a:pPr algn="l" fontAlgn="b"/>
                      <a:r>
                        <a:rPr lang="en-GB" sz="1600" b="1" i="0" u="none" strike="noStrike" dirty="0">
                          <a:solidFill>
                            <a:srgbClr val="000000"/>
                          </a:solidFill>
                          <a:effectLst/>
                          <a:latin typeface="Calibri" panose="020F0502020204030204" pitchFamily="34" charset="0"/>
                        </a:rPr>
                        <a:t>ASSETS</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155,760.00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94,364.00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             148,800.00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                121,453.35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                     143,400.00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29,587.65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20.63 </a:t>
                      </a:r>
                    </a:p>
                  </a:txBody>
                  <a:tcPr marL="9525" marR="9525" marT="9525" marB="0" anchor="b"/>
                </a:tc>
                <a:extLst>
                  <a:ext uri="{0D108BD9-81ED-4DB2-BD59-A6C34878D82A}">
                    <a16:rowId xmlns:a16="http://schemas.microsoft.com/office/drawing/2014/main" xmlns="" val="10006"/>
                  </a:ext>
                </a:extLst>
              </a:tr>
              <a:tr h="766293">
                <a:tc>
                  <a:txBody>
                    <a:bodyPr/>
                    <a:lstStyle/>
                    <a:p>
                      <a:pPr algn="l" fontAlgn="b"/>
                      <a:r>
                        <a:rPr lang="en-GB" sz="1600" b="1" i="0" u="none" strike="noStrike" dirty="0">
                          <a:solidFill>
                            <a:srgbClr val="000000"/>
                          </a:solidFill>
                          <a:effectLst/>
                          <a:latin typeface="Calibri" panose="020F0502020204030204" pitchFamily="34" charset="0"/>
                        </a:rPr>
                        <a:t>TOTAL</a:t>
                      </a:r>
                    </a:p>
                  </a:txBody>
                  <a:tcPr marL="9525" marR="9525" marT="9525" marB="0" anchor="b"/>
                </a:tc>
                <a:tc>
                  <a:txBody>
                    <a:bodyPr/>
                    <a:lstStyle/>
                    <a:p>
                      <a:pPr algn="r" fontAlgn="b"/>
                      <a:r>
                        <a:rPr lang="en-US" sz="1600" b="1" i="0" u="none" strike="noStrike">
                          <a:solidFill>
                            <a:srgbClr val="000000"/>
                          </a:solidFill>
                          <a:effectLst/>
                          <a:latin typeface="Calibri" panose="020F0502020204030204" pitchFamily="34" charset="0"/>
                        </a:rPr>
                        <a:t>             778,800.00 </a:t>
                      </a:r>
                    </a:p>
                  </a:txBody>
                  <a:tcPr marL="9525" marR="9525" marT="9525" marB="0" anchor="b"/>
                </a:tc>
                <a:tc>
                  <a:txBody>
                    <a:bodyPr/>
                    <a:lstStyle/>
                    <a:p>
                      <a:pPr algn="r" fontAlgn="b"/>
                      <a:r>
                        <a:rPr lang="en-US" sz="1600" b="1" i="0" u="none" strike="noStrike">
                          <a:solidFill>
                            <a:srgbClr val="000000"/>
                          </a:solidFill>
                          <a:effectLst/>
                          <a:latin typeface="Calibri" panose="020F0502020204030204" pitchFamily="34" charset="0"/>
                        </a:rPr>
                        <a:t>              606,255.20 </a:t>
                      </a:r>
                    </a:p>
                  </a:txBody>
                  <a:tcPr marL="9525" marR="9525" marT="9525" marB="0" anchor="b"/>
                </a:tc>
                <a:tc>
                  <a:txBody>
                    <a:bodyPr/>
                    <a:lstStyle/>
                    <a:p>
                      <a:pPr algn="r" fontAlgn="b"/>
                      <a:r>
                        <a:rPr lang="en-US" sz="1600" b="1" i="0" u="none" strike="noStrike">
                          <a:solidFill>
                            <a:srgbClr val="000000"/>
                          </a:solidFill>
                          <a:effectLst/>
                          <a:latin typeface="Calibri" panose="020F0502020204030204" pitchFamily="34" charset="0"/>
                        </a:rPr>
                        <a:t>             744,000.00 </a:t>
                      </a:r>
                    </a:p>
                  </a:txBody>
                  <a:tcPr marL="9525" marR="9525" marT="9525" marB="0" anchor="b"/>
                </a:tc>
                <a:tc>
                  <a:txBody>
                    <a:bodyPr/>
                    <a:lstStyle/>
                    <a:p>
                      <a:pPr algn="r" fontAlgn="b"/>
                      <a:r>
                        <a:rPr lang="en-US" sz="1600" b="1" i="0" u="none" strike="noStrike" dirty="0">
                          <a:solidFill>
                            <a:srgbClr val="000000"/>
                          </a:solidFill>
                          <a:effectLst/>
                          <a:latin typeface="Calibri" panose="020F0502020204030204" pitchFamily="34" charset="0"/>
                        </a:rPr>
                        <a:t>                682,433.02 </a:t>
                      </a:r>
                    </a:p>
                  </a:txBody>
                  <a:tcPr marL="9525" marR="9525" marT="9525" marB="0" anchor="b"/>
                </a:tc>
                <a:tc>
                  <a:txBody>
                    <a:bodyPr/>
                    <a:lstStyle/>
                    <a:p>
                      <a:pPr algn="r" fontAlgn="b"/>
                      <a:r>
                        <a:rPr lang="en-US" sz="1600" b="1" i="0" u="none" strike="noStrike" dirty="0">
                          <a:solidFill>
                            <a:srgbClr val="000000"/>
                          </a:solidFill>
                          <a:effectLst/>
                          <a:latin typeface="Calibri" panose="020F0502020204030204" pitchFamily="34" charset="0"/>
                        </a:rPr>
                        <a:t>                     717,000.00 </a:t>
                      </a:r>
                    </a:p>
                  </a:txBody>
                  <a:tcPr marL="9525" marR="9525" marT="9525" marB="0" anchor="b"/>
                </a:tc>
                <a:tc>
                  <a:txBody>
                    <a:bodyPr/>
                    <a:lstStyle/>
                    <a:p>
                      <a:pPr algn="r" fontAlgn="b"/>
                      <a:r>
                        <a:rPr lang="en-US" sz="1600" b="1" i="0" u="none" strike="noStrike" dirty="0">
                          <a:solidFill>
                            <a:srgbClr val="000000"/>
                          </a:solidFill>
                          <a:effectLst/>
                          <a:latin typeface="Calibri" panose="020F0502020204030204" pitchFamily="34" charset="0"/>
                        </a:rPr>
                        <a:t>                   536,626.26 </a:t>
                      </a:r>
                    </a:p>
                  </a:txBody>
                  <a:tcPr marL="9525" marR="9525" marT="9525" marB="0" anchor="b"/>
                </a:tc>
                <a:tc>
                  <a:txBody>
                    <a:bodyPr/>
                    <a:lstStyle/>
                    <a:p>
                      <a:pPr algn="r" fontAlgn="b"/>
                      <a:r>
                        <a:rPr lang="en-US" sz="1600" b="1" i="0" u="none" strike="noStrike" dirty="0">
                          <a:solidFill>
                            <a:srgbClr val="000000"/>
                          </a:solidFill>
                          <a:effectLst/>
                          <a:latin typeface="Calibri" panose="020F0502020204030204" pitchFamily="34" charset="0"/>
                        </a:rPr>
                        <a:t>                              74.84 </a:t>
                      </a:r>
                    </a:p>
                  </a:txBody>
                  <a:tcPr marL="9525" marR="9525" marT="9525" marB="0" anchor="b"/>
                </a:tc>
                <a:extLst>
                  <a:ext uri="{0D108BD9-81ED-4DB2-BD59-A6C34878D82A}">
                    <a16:rowId xmlns:a16="http://schemas.microsoft.com/office/drawing/2014/main" xmlns="" val="10007"/>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10</a:t>
            </a:fld>
            <a:endParaRPr lang="en-GB"/>
          </a:p>
        </p:txBody>
      </p:sp>
    </p:spTree>
    <p:extLst>
      <p:ext uri="{BB962C8B-B14F-4D97-AF65-F5344CB8AC3E}">
        <p14:creationId xmlns:p14="http://schemas.microsoft.com/office/powerpoint/2010/main" val="180489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1730553"/>
              </p:ext>
            </p:extLst>
          </p:nvPr>
        </p:nvGraphicFramePr>
        <p:xfrm>
          <a:off x="90152" y="128786"/>
          <a:ext cx="11797048" cy="6181864"/>
        </p:xfrm>
        <a:graphic>
          <a:graphicData uri="http://schemas.openxmlformats.org/drawingml/2006/table">
            <a:tbl>
              <a:tblPr firstRow="1" bandRow="1">
                <a:tableStyleId>{5C22544A-7EE6-4342-B048-85BDC9FD1C3A}</a:tableStyleId>
              </a:tblPr>
              <a:tblGrid>
                <a:gridCol w="1558344">
                  <a:extLst>
                    <a:ext uri="{9D8B030D-6E8A-4147-A177-3AD203B41FA5}">
                      <a16:colId xmlns:a16="http://schemas.microsoft.com/office/drawing/2014/main" xmlns="" val="20000"/>
                    </a:ext>
                  </a:extLst>
                </a:gridCol>
                <a:gridCol w="1390918">
                  <a:extLst>
                    <a:ext uri="{9D8B030D-6E8A-4147-A177-3AD203B41FA5}">
                      <a16:colId xmlns:a16="http://schemas.microsoft.com/office/drawing/2014/main" xmlns="" val="20001"/>
                    </a:ext>
                  </a:extLst>
                </a:gridCol>
                <a:gridCol w="1474631">
                  <a:extLst>
                    <a:ext uri="{9D8B030D-6E8A-4147-A177-3AD203B41FA5}">
                      <a16:colId xmlns:a16="http://schemas.microsoft.com/office/drawing/2014/main" xmlns="" val="20002"/>
                    </a:ext>
                  </a:extLst>
                </a:gridCol>
                <a:gridCol w="1474631">
                  <a:extLst>
                    <a:ext uri="{9D8B030D-6E8A-4147-A177-3AD203B41FA5}">
                      <a16:colId xmlns:a16="http://schemas.microsoft.com/office/drawing/2014/main" xmlns="" val="20003"/>
                    </a:ext>
                  </a:extLst>
                </a:gridCol>
                <a:gridCol w="1474631">
                  <a:extLst>
                    <a:ext uri="{9D8B030D-6E8A-4147-A177-3AD203B41FA5}">
                      <a16:colId xmlns:a16="http://schemas.microsoft.com/office/drawing/2014/main" xmlns="" val="20004"/>
                    </a:ext>
                  </a:extLst>
                </a:gridCol>
                <a:gridCol w="1474631">
                  <a:extLst>
                    <a:ext uri="{9D8B030D-6E8A-4147-A177-3AD203B41FA5}">
                      <a16:colId xmlns:a16="http://schemas.microsoft.com/office/drawing/2014/main" xmlns="" val="20005"/>
                    </a:ext>
                  </a:extLst>
                </a:gridCol>
                <a:gridCol w="1474631">
                  <a:extLst>
                    <a:ext uri="{9D8B030D-6E8A-4147-A177-3AD203B41FA5}">
                      <a16:colId xmlns:a16="http://schemas.microsoft.com/office/drawing/2014/main" xmlns="" val="20006"/>
                    </a:ext>
                  </a:extLst>
                </a:gridCol>
                <a:gridCol w="1474631">
                  <a:extLst>
                    <a:ext uri="{9D8B030D-6E8A-4147-A177-3AD203B41FA5}">
                      <a16:colId xmlns:a16="http://schemas.microsoft.com/office/drawing/2014/main" xmlns="" val="20007"/>
                    </a:ext>
                  </a:extLst>
                </a:gridCol>
              </a:tblGrid>
              <a:tr h="772733">
                <a:tc gridSpan="8">
                  <a:txBody>
                    <a:bodyPr/>
                    <a:lstStyle/>
                    <a:p>
                      <a:pPr algn="ctr"/>
                      <a:r>
                        <a:rPr lang="en-US" sz="4400" dirty="0"/>
                        <a:t>FINANCIAL PERFORMANCE-EXPENDITURE</a:t>
                      </a:r>
                      <a:endParaRPr lang="en-GB" sz="4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772733">
                <a:tc gridSpan="8">
                  <a:txBody>
                    <a:bodyPr/>
                    <a:lstStyle/>
                    <a:p>
                      <a:pPr algn="ctr"/>
                      <a:r>
                        <a:rPr lang="en-US" sz="2400" dirty="0"/>
                        <a:t>EXPENDITURE PERFORMANCE (ALL DEPARTMENTS) ALL</a:t>
                      </a:r>
                      <a:r>
                        <a:rPr lang="en-US" sz="2400" baseline="0" dirty="0"/>
                        <a:t> FUNDING SOURCES</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1"/>
                  </a:ext>
                </a:extLst>
              </a:tr>
              <a:tr h="772733">
                <a:tc>
                  <a:txBody>
                    <a:bodyPr/>
                    <a:lstStyle/>
                    <a:p>
                      <a:r>
                        <a:rPr lang="en-US" dirty="0"/>
                        <a:t>EXPENDITURE</a:t>
                      </a:r>
                      <a:endParaRPr lang="en-GB" dirty="0"/>
                    </a:p>
                  </a:txBody>
                  <a:tcPr/>
                </a:tc>
                <a:tc gridSpan="2">
                  <a:txBody>
                    <a:bodyPr/>
                    <a:lstStyle/>
                    <a:p>
                      <a:pPr algn="ctr"/>
                      <a:r>
                        <a:rPr lang="en-US" dirty="0"/>
                        <a:t>2022</a:t>
                      </a:r>
                      <a:endParaRPr lang="en-GB" dirty="0"/>
                    </a:p>
                  </a:txBody>
                  <a:tcPr/>
                </a:tc>
                <a:tc hMerge="1">
                  <a:txBody>
                    <a:bodyPr/>
                    <a:lstStyle/>
                    <a:p>
                      <a:endParaRPr lang="en-GB" dirty="0"/>
                    </a:p>
                  </a:txBody>
                  <a:tcPr/>
                </a:tc>
                <a:tc gridSpan="2">
                  <a:txBody>
                    <a:bodyPr/>
                    <a:lstStyle/>
                    <a:p>
                      <a:pPr algn="ctr"/>
                      <a:r>
                        <a:rPr lang="en-US" dirty="0"/>
                        <a:t>2023</a:t>
                      </a:r>
                      <a:endParaRPr lang="en-GB" dirty="0"/>
                    </a:p>
                  </a:txBody>
                  <a:tcPr/>
                </a:tc>
                <a:tc hMerge="1">
                  <a:txBody>
                    <a:bodyPr/>
                    <a:lstStyle/>
                    <a:p>
                      <a:endParaRPr lang="en-GB" dirty="0"/>
                    </a:p>
                  </a:txBody>
                  <a:tcPr/>
                </a:tc>
                <a:tc gridSpan="2">
                  <a:txBody>
                    <a:bodyPr/>
                    <a:lstStyle/>
                    <a:p>
                      <a:pPr algn="ctr"/>
                      <a:r>
                        <a:rPr lang="en-US" dirty="0"/>
                        <a:t>2024</a:t>
                      </a:r>
                      <a:endParaRPr lang="en-GB" dirty="0"/>
                    </a:p>
                  </a:txBody>
                  <a:tcPr/>
                </a:tc>
                <a:tc hMerge="1">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2"/>
                  </a:ext>
                </a:extLst>
              </a:tr>
              <a:tr h="772733">
                <a:tc>
                  <a:txBody>
                    <a:bodyPr/>
                    <a:lstStyle/>
                    <a:p>
                      <a:endParaRPr lang="en-GB" dirty="0"/>
                    </a:p>
                  </a:txBody>
                  <a:tcPr/>
                </a:tc>
                <a:tc>
                  <a:txBody>
                    <a:bodyPr/>
                    <a:lstStyle/>
                    <a:p>
                      <a:pPr algn="l" fontAlgn="b"/>
                      <a:r>
                        <a:rPr lang="en-GB" sz="1600" b="1" i="0" u="none" strike="noStrike" dirty="0">
                          <a:solidFill>
                            <a:srgbClr val="000000"/>
                          </a:solidFill>
                          <a:effectLst/>
                          <a:latin typeface="Calibri" panose="020F0502020204030204" pitchFamily="34" charset="0"/>
                        </a:rPr>
                        <a:t> BUDGET </a:t>
                      </a:r>
                    </a:p>
                  </a:txBody>
                  <a:tcPr marL="9525" marR="9525" marT="9525" marB="0" anchor="b"/>
                </a:tc>
                <a:tc>
                  <a:txBody>
                    <a:bodyPr/>
                    <a:lstStyle/>
                    <a:p>
                      <a:pPr algn="l" fontAlgn="b"/>
                      <a:r>
                        <a:rPr lang="en-GB" sz="1600" b="1" i="0" u="none" strike="noStrike">
                          <a:solidFill>
                            <a:srgbClr val="000000"/>
                          </a:solidFill>
                          <a:effectLst/>
                          <a:latin typeface="Calibri" panose="020F0502020204030204" pitchFamily="34" charset="0"/>
                        </a:rPr>
                        <a:t> ACTUAL </a:t>
                      </a:r>
                    </a:p>
                  </a:txBody>
                  <a:tcPr marL="9525" marR="9525" marT="9525" marB="0" anchor="b"/>
                </a:tc>
                <a:tc>
                  <a:txBody>
                    <a:bodyPr/>
                    <a:lstStyle/>
                    <a:p>
                      <a:pPr algn="l" fontAlgn="b"/>
                      <a:r>
                        <a:rPr lang="en-GB" sz="1600" b="1" i="0" u="none" strike="noStrike">
                          <a:solidFill>
                            <a:srgbClr val="000000"/>
                          </a:solidFill>
                          <a:effectLst/>
                          <a:latin typeface="Calibri" panose="020F0502020204030204" pitchFamily="34" charset="0"/>
                        </a:rPr>
                        <a:t> BUDGET </a:t>
                      </a:r>
                    </a:p>
                  </a:txBody>
                  <a:tcPr marL="9525" marR="9525" marT="9525" marB="0" anchor="b"/>
                </a:tc>
                <a:tc>
                  <a:txBody>
                    <a:bodyPr/>
                    <a:lstStyle/>
                    <a:p>
                      <a:pPr algn="l" fontAlgn="b"/>
                      <a:r>
                        <a:rPr lang="en-GB" sz="1600" b="1" i="0" u="none" strike="noStrike" dirty="0">
                          <a:solidFill>
                            <a:srgbClr val="000000"/>
                          </a:solidFill>
                          <a:effectLst/>
                          <a:latin typeface="Calibri" panose="020F0502020204030204" pitchFamily="34" charset="0"/>
                        </a:rPr>
                        <a:t> ACTUAL </a:t>
                      </a:r>
                    </a:p>
                  </a:txBody>
                  <a:tcPr marL="9525" marR="9525" marT="9525" marB="0" anchor="b"/>
                </a:tc>
                <a:tc>
                  <a:txBody>
                    <a:bodyPr/>
                    <a:lstStyle/>
                    <a:p>
                      <a:pPr algn="l" fontAlgn="b"/>
                      <a:r>
                        <a:rPr lang="en-GB" sz="1600" b="1" i="0" u="none" strike="noStrike">
                          <a:solidFill>
                            <a:srgbClr val="000000"/>
                          </a:solidFill>
                          <a:effectLst/>
                          <a:latin typeface="Calibri" panose="020F0502020204030204" pitchFamily="34" charset="0"/>
                        </a:rPr>
                        <a:t> BUDGET </a:t>
                      </a:r>
                    </a:p>
                  </a:txBody>
                  <a:tcPr marL="9525" marR="9525" marT="9525" marB="0" anchor="b"/>
                </a:tc>
                <a:tc>
                  <a:txBody>
                    <a:bodyPr/>
                    <a:lstStyle/>
                    <a:p>
                      <a:pPr algn="l" fontAlgn="b"/>
                      <a:r>
                        <a:rPr lang="en-GB" sz="1600" b="0" i="0" u="sng" strike="noStrike" dirty="0">
                          <a:solidFill>
                            <a:srgbClr val="000000"/>
                          </a:solidFill>
                          <a:effectLst/>
                          <a:latin typeface="Calibri" panose="020F0502020204030204" pitchFamily="34" charset="0"/>
                        </a:rPr>
                        <a:t> ACT @ </a:t>
                      </a:r>
                      <a:r>
                        <a:rPr lang="en-GB" sz="1600" b="0" i="0" u="sng" strike="noStrike" dirty="0" smtClean="0">
                          <a:solidFill>
                            <a:srgbClr val="000000"/>
                          </a:solidFill>
                          <a:effectLst/>
                          <a:latin typeface="Calibri" panose="020F0502020204030204" pitchFamily="34" charset="0"/>
                        </a:rPr>
                        <a:t>SEP</a:t>
                      </a:r>
                      <a:endParaRPr lang="en-GB" sz="16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600" b="1" i="0" u="none" strike="noStrike" dirty="0">
                          <a:solidFill>
                            <a:srgbClr val="000000"/>
                          </a:solidFill>
                          <a:effectLst/>
                          <a:latin typeface="Calibri" panose="020F0502020204030204" pitchFamily="34" charset="0"/>
                        </a:rPr>
                        <a:t>% PERFORM.</a:t>
                      </a:r>
                    </a:p>
                  </a:txBody>
                  <a:tcPr marL="9525" marR="9525" marT="9525" marB="0" anchor="b"/>
                </a:tc>
                <a:extLst>
                  <a:ext uri="{0D108BD9-81ED-4DB2-BD59-A6C34878D82A}">
                    <a16:rowId xmlns:a16="http://schemas.microsoft.com/office/drawing/2014/main" xmlns="" val="10003"/>
                  </a:ext>
                </a:extLst>
              </a:tr>
              <a:tr h="772733">
                <a:tc>
                  <a:txBody>
                    <a:bodyPr/>
                    <a:lstStyle/>
                    <a:p>
                      <a:pPr algn="l" fontAlgn="b"/>
                      <a:r>
                        <a:rPr lang="en-GB" sz="1600" b="1" i="0" u="none" strike="noStrike" dirty="0">
                          <a:solidFill>
                            <a:srgbClr val="000000"/>
                          </a:solidFill>
                          <a:effectLst/>
                          <a:latin typeface="Calibri" panose="020F0502020204030204" pitchFamily="34" charset="0"/>
                        </a:rPr>
                        <a:t>COMPENSATION</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         2,368,856.19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2,807,268.97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4,178,272.14 </a:t>
                      </a:r>
                    </a:p>
                  </a:txBody>
                  <a:tcPr marL="9525" marR="9525" marT="9525" marB="0" anchor="b"/>
                </a:tc>
                <a:tc>
                  <a:txBody>
                    <a:bodyPr/>
                    <a:lstStyle/>
                    <a:p>
                      <a:pPr algn="r" fontAlgn="b"/>
                      <a:r>
                        <a:rPr lang="en-US" sz="1600" b="0" i="0" u="none" strike="noStrike">
                          <a:solidFill>
                            <a:srgbClr val="0D0D0D"/>
                          </a:solidFill>
                          <a:effectLst/>
                          <a:latin typeface="Calibri" panose="020F0502020204030204" pitchFamily="34" charset="0"/>
                        </a:rPr>
                        <a:t>            4,189,217.61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5,337,968.47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               3,996,282.88 </a:t>
                      </a:r>
                    </a:p>
                  </a:txBody>
                  <a:tcPr marL="9525" marR="9525" marT="9525" marB="0" anchor="b"/>
                </a:tc>
                <a:tc>
                  <a:txBody>
                    <a:bodyPr/>
                    <a:lstStyle/>
                    <a:p>
                      <a:pPr algn="r" fontAlgn="b"/>
                      <a:r>
                        <a:rPr lang="en-US" sz="1600" b="0" i="0" u="none" strike="noStrike">
                          <a:solidFill>
                            <a:srgbClr val="0D0D0D"/>
                          </a:solidFill>
                          <a:effectLst/>
                          <a:latin typeface="Calibri" panose="020F0502020204030204" pitchFamily="34" charset="0"/>
                        </a:rPr>
                        <a:t>                              74.87 </a:t>
                      </a:r>
                    </a:p>
                  </a:txBody>
                  <a:tcPr marL="9525" marR="9525" marT="9525" marB="0" anchor="b"/>
                </a:tc>
                <a:extLst>
                  <a:ext uri="{0D108BD9-81ED-4DB2-BD59-A6C34878D82A}">
                    <a16:rowId xmlns:a16="http://schemas.microsoft.com/office/drawing/2014/main" xmlns="" val="10004"/>
                  </a:ext>
                </a:extLst>
              </a:tr>
              <a:tr h="772733">
                <a:tc>
                  <a:txBody>
                    <a:bodyPr/>
                    <a:lstStyle/>
                    <a:p>
                      <a:pPr algn="l" fontAlgn="b"/>
                      <a:r>
                        <a:rPr lang="en-GB" sz="1600" b="1" i="0" u="none" strike="noStrike" dirty="0">
                          <a:solidFill>
                            <a:srgbClr val="000000"/>
                          </a:solidFill>
                          <a:effectLst/>
                          <a:latin typeface="Calibri" panose="020F0502020204030204" pitchFamily="34" charset="0"/>
                        </a:rPr>
                        <a:t>GOODS&amp;SERVICE</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3,017,203.00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2,103,308.88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3,353,440.42 </a:t>
                      </a:r>
                    </a:p>
                  </a:txBody>
                  <a:tcPr marL="9525" marR="9525" marT="9525" marB="0" anchor="b"/>
                </a:tc>
                <a:tc>
                  <a:txBody>
                    <a:bodyPr/>
                    <a:lstStyle/>
                    <a:p>
                      <a:pPr algn="r" fontAlgn="b"/>
                      <a:r>
                        <a:rPr lang="en-US" sz="1600" b="0" i="0" u="none" strike="noStrike">
                          <a:solidFill>
                            <a:srgbClr val="0D0D0D"/>
                          </a:solidFill>
                          <a:effectLst/>
                          <a:latin typeface="Calibri" panose="020F0502020204030204" pitchFamily="34" charset="0"/>
                        </a:rPr>
                        <a:t>            2,118,299.31 </a:t>
                      </a:r>
                    </a:p>
                  </a:txBody>
                  <a:tcPr marL="9525" marR="9525" marT="9525" marB="0" anchor="b"/>
                </a:tc>
                <a:tc>
                  <a:txBody>
                    <a:bodyPr/>
                    <a:lstStyle/>
                    <a:p>
                      <a:pPr algn="r" fontAlgn="b"/>
                      <a:r>
                        <a:rPr lang="en-US" sz="1600" b="0" i="0" u="none" strike="noStrike">
                          <a:solidFill>
                            <a:srgbClr val="0D0D0D"/>
                          </a:solidFill>
                          <a:effectLst/>
                          <a:latin typeface="Calibri" panose="020F0502020204030204" pitchFamily="34" charset="0"/>
                        </a:rPr>
                        <a:t>                  6,033,109.00 </a:t>
                      </a:r>
                    </a:p>
                  </a:txBody>
                  <a:tcPr marL="9525" marR="9525" marT="9525" marB="0" anchor="b"/>
                </a:tc>
                <a:tc>
                  <a:txBody>
                    <a:bodyPr/>
                    <a:lstStyle/>
                    <a:p>
                      <a:pPr algn="r" fontAlgn="b"/>
                      <a:r>
                        <a:rPr lang="en-US" sz="1600" b="0" i="0" u="none" strike="noStrike" dirty="0">
                          <a:solidFill>
                            <a:srgbClr val="0D0D0D"/>
                          </a:solidFill>
                          <a:effectLst/>
                          <a:latin typeface="Calibri" panose="020F0502020204030204" pitchFamily="34" charset="0"/>
                        </a:rPr>
                        <a:t>               2,517,409.69 </a:t>
                      </a:r>
                    </a:p>
                  </a:txBody>
                  <a:tcPr marL="9525" marR="9525" marT="9525" marB="0" anchor="b"/>
                </a:tc>
                <a:tc>
                  <a:txBody>
                    <a:bodyPr/>
                    <a:lstStyle/>
                    <a:p>
                      <a:pPr algn="r" fontAlgn="b"/>
                      <a:r>
                        <a:rPr lang="en-US" sz="1600" b="0" i="0" u="none" strike="noStrike">
                          <a:solidFill>
                            <a:srgbClr val="0D0D0D"/>
                          </a:solidFill>
                          <a:effectLst/>
                          <a:latin typeface="Calibri" panose="020F0502020204030204" pitchFamily="34" charset="0"/>
                        </a:rPr>
                        <a:t>                              41.73 </a:t>
                      </a:r>
                    </a:p>
                  </a:txBody>
                  <a:tcPr marL="9525" marR="9525" marT="9525" marB="0" anchor="b"/>
                </a:tc>
                <a:extLst>
                  <a:ext uri="{0D108BD9-81ED-4DB2-BD59-A6C34878D82A}">
                    <a16:rowId xmlns:a16="http://schemas.microsoft.com/office/drawing/2014/main" xmlns="" val="10005"/>
                  </a:ext>
                </a:extLst>
              </a:tr>
              <a:tr h="772733">
                <a:tc>
                  <a:txBody>
                    <a:bodyPr/>
                    <a:lstStyle/>
                    <a:p>
                      <a:pPr algn="l" fontAlgn="b"/>
                      <a:r>
                        <a:rPr lang="en-GB" sz="1600" b="1" i="0" u="none" strike="noStrike">
                          <a:solidFill>
                            <a:srgbClr val="000000"/>
                          </a:solidFill>
                          <a:effectLst/>
                          <a:latin typeface="Calibri" panose="020F0502020204030204" pitchFamily="34" charset="0"/>
                        </a:rPr>
                        <a:t>ASSETS</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3,264,188.96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1,149,628.40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          2,449,559.25 </a:t>
                      </a:r>
                    </a:p>
                  </a:txBody>
                  <a:tcPr marL="9525" marR="9525" marT="9525" marB="0" anchor="b"/>
                </a:tc>
                <a:tc>
                  <a:txBody>
                    <a:bodyPr/>
                    <a:lstStyle/>
                    <a:p>
                      <a:pPr algn="r" fontAlgn="b"/>
                      <a:r>
                        <a:rPr lang="en-US" sz="1600" b="0" i="0" u="none" strike="noStrike">
                          <a:solidFill>
                            <a:srgbClr val="0D0D0D"/>
                          </a:solidFill>
                          <a:effectLst/>
                          <a:latin typeface="Calibri" panose="020F0502020204030204" pitchFamily="34" charset="0"/>
                        </a:rPr>
                        <a:t>            1,311,416.71 </a:t>
                      </a:r>
                    </a:p>
                  </a:txBody>
                  <a:tcPr marL="9525" marR="9525" marT="9525" marB="0" anchor="b"/>
                </a:tc>
                <a:tc>
                  <a:txBody>
                    <a:bodyPr/>
                    <a:lstStyle/>
                    <a:p>
                      <a:pPr algn="r" fontAlgn="b"/>
                      <a:r>
                        <a:rPr lang="en-US" sz="1600" b="0" i="0" u="none" strike="noStrike">
                          <a:solidFill>
                            <a:srgbClr val="0D0D0D"/>
                          </a:solidFill>
                          <a:effectLst/>
                          <a:latin typeface="Calibri" panose="020F0502020204030204" pitchFamily="34" charset="0"/>
                        </a:rPr>
                        <a:t>                  4,156,699.00 </a:t>
                      </a:r>
                    </a:p>
                  </a:txBody>
                  <a:tcPr marL="9525" marR="9525" marT="9525" marB="0" anchor="b"/>
                </a:tc>
                <a:tc>
                  <a:txBody>
                    <a:bodyPr/>
                    <a:lstStyle/>
                    <a:p>
                      <a:pPr algn="r" fontAlgn="b"/>
                      <a:r>
                        <a:rPr lang="en-US" sz="1600" b="0" i="0" u="none" strike="noStrike" dirty="0">
                          <a:solidFill>
                            <a:srgbClr val="0D0D0D"/>
                          </a:solidFill>
                          <a:effectLst/>
                          <a:latin typeface="Calibri" panose="020F0502020204030204" pitchFamily="34" charset="0"/>
                        </a:rPr>
                        <a:t>                   577,067.11 </a:t>
                      </a:r>
                    </a:p>
                  </a:txBody>
                  <a:tcPr marL="9525" marR="9525" marT="9525" marB="0" anchor="b"/>
                </a:tc>
                <a:tc>
                  <a:txBody>
                    <a:bodyPr/>
                    <a:lstStyle/>
                    <a:p>
                      <a:pPr algn="r" fontAlgn="b"/>
                      <a:r>
                        <a:rPr lang="en-US" sz="1600" b="0" i="0" u="none" strike="noStrike">
                          <a:solidFill>
                            <a:srgbClr val="0D0D0D"/>
                          </a:solidFill>
                          <a:effectLst/>
                          <a:latin typeface="Calibri" panose="020F0502020204030204" pitchFamily="34" charset="0"/>
                        </a:rPr>
                        <a:t>                              13.88 </a:t>
                      </a:r>
                    </a:p>
                  </a:txBody>
                  <a:tcPr marL="9525" marR="9525" marT="9525" marB="0" anchor="b"/>
                </a:tc>
                <a:extLst>
                  <a:ext uri="{0D108BD9-81ED-4DB2-BD59-A6C34878D82A}">
                    <a16:rowId xmlns:a16="http://schemas.microsoft.com/office/drawing/2014/main" xmlns="" val="10006"/>
                  </a:ext>
                </a:extLst>
              </a:tr>
              <a:tr h="772733">
                <a:tc>
                  <a:txBody>
                    <a:bodyPr/>
                    <a:lstStyle/>
                    <a:p>
                      <a:pPr algn="l" fontAlgn="b"/>
                      <a:r>
                        <a:rPr lang="en-GB" sz="1600" b="1" i="0" u="none" strike="noStrike" dirty="0">
                          <a:solidFill>
                            <a:srgbClr val="000000"/>
                          </a:solidFill>
                          <a:effectLst/>
                          <a:latin typeface="Calibri" panose="020F0502020204030204" pitchFamily="34" charset="0"/>
                        </a:rPr>
                        <a:t>TOTAL</a:t>
                      </a:r>
                    </a:p>
                  </a:txBody>
                  <a:tcPr marL="9525" marR="9525" marT="9525" marB="0" anchor="b"/>
                </a:tc>
                <a:tc>
                  <a:txBody>
                    <a:bodyPr/>
                    <a:lstStyle/>
                    <a:p>
                      <a:pPr algn="r" fontAlgn="b"/>
                      <a:r>
                        <a:rPr lang="en-US" sz="1600" b="1" i="0" u="none" strike="noStrike">
                          <a:solidFill>
                            <a:srgbClr val="000000"/>
                          </a:solidFill>
                          <a:effectLst/>
                          <a:latin typeface="Calibri" panose="020F0502020204030204" pitchFamily="34" charset="0"/>
                        </a:rPr>
                        <a:t>         8,650,248.15 </a:t>
                      </a:r>
                    </a:p>
                  </a:txBody>
                  <a:tcPr marL="9525" marR="9525" marT="9525" marB="0" anchor="b"/>
                </a:tc>
                <a:tc>
                  <a:txBody>
                    <a:bodyPr/>
                    <a:lstStyle/>
                    <a:p>
                      <a:pPr algn="r" fontAlgn="b"/>
                      <a:r>
                        <a:rPr lang="en-US" sz="1600" b="1" i="0" u="none" strike="noStrike">
                          <a:solidFill>
                            <a:srgbClr val="000000"/>
                          </a:solidFill>
                          <a:effectLst/>
                          <a:latin typeface="Calibri" panose="020F0502020204030204" pitchFamily="34" charset="0"/>
                        </a:rPr>
                        <a:t>          6,060,206.25 </a:t>
                      </a:r>
                    </a:p>
                  </a:txBody>
                  <a:tcPr marL="9525" marR="9525" marT="9525" marB="0" anchor="b"/>
                </a:tc>
                <a:tc>
                  <a:txBody>
                    <a:bodyPr/>
                    <a:lstStyle/>
                    <a:p>
                      <a:pPr algn="r" fontAlgn="b"/>
                      <a:r>
                        <a:rPr lang="en-US" sz="1600" b="1" i="0" u="none" strike="noStrike">
                          <a:solidFill>
                            <a:srgbClr val="000000"/>
                          </a:solidFill>
                          <a:effectLst/>
                          <a:latin typeface="Calibri" panose="020F0502020204030204" pitchFamily="34" charset="0"/>
                        </a:rPr>
                        <a:t>          9,981,271.81 </a:t>
                      </a:r>
                    </a:p>
                  </a:txBody>
                  <a:tcPr marL="9525" marR="9525" marT="9525" marB="0" anchor="b"/>
                </a:tc>
                <a:tc>
                  <a:txBody>
                    <a:bodyPr/>
                    <a:lstStyle/>
                    <a:p>
                      <a:pPr algn="r" fontAlgn="b"/>
                      <a:r>
                        <a:rPr lang="en-US" sz="1600" b="1" i="0" u="none" strike="noStrike">
                          <a:solidFill>
                            <a:srgbClr val="0D0D0D"/>
                          </a:solidFill>
                          <a:effectLst/>
                          <a:latin typeface="Calibri" panose="020F0502020204030204" pitchFamily="34" charset="0"/>
                        </a:rPr>
                        <a:t>            7,618,933.63 </a:t>
                      </a:r>
                    </a:p>
                  </a:txBody>
                  <a:tcPr marL="9525" marR="9525" marT="9525" marB="0" anchor="b"/>
                </a:tc>
                <a:tc>
                  <a:txBody>
                    <a:bodyPr/>
                    <a:lstStyle/>
                    <a:p>
                      <a:pPr algn="r" fontAlgn="b"/>
                      <a:r>
                        <a:rPr lang="en-US" sz="1600" b="1" i="0" u="none" strike="noStrike" dirty="0">
                          <a:solidFill>
                            <a:srgbClr val="0D0D0D"/>
                          </a:solidFill>
                          <a:effectLst/>
                          <a:latin typeface="Calibri" panose="020F0502020204030204" pitchFamily="34" charset="0"/>
                        </a:rPr>
                        <a:t>               15,527,776.47 </a:t>
                      </a:r>
                    </a:p>
                  </a:txBody>
                  <a:tcPr marL="9525" marR="9525" marT="9525" marB="0" anchor="b"/>
                </a:tc>
                <a:tc>
                  <a:txBody>
                    <a:bodyPr/>
                    <a:lstStyle/>
                    <a:p>
                      <a:pPr algn="r" fontAlgn="b"/>
                      <a:r>
                        <a:rPr lang="en-US" sz="1600" b="1" i="0" u="none" strike="noStrike" dirty="0">
                          <a:solidFill>
                            <a:srgbClr val="0D0D0D"/>
                          </a:solidFill>
                          <a:effectLst/>
                          <a:latin typeface="Calibri" panose="020F0502020204030204" pitchFamily="34" charset="0"/>
                        </a:rPr>
                        <a:t>               7,090,759.68 </a:t>
                      </a:r>
                    </a:p>
                  </a:txBody>
                  <a:tcPr marL="9525" marR="9525" marT="9525" marB="0" anchor="b"/>
                </a:tc>
                <a:tc>
                  <a:txBody>
                    <a:bodyPr/>
                    <a:lstStyle/>
                    <a:p>
                      <a:pPr algn="r" fontAlgn="b"/>
                      <a:r>
                        <a:rPr lang="en-US" sz="1600" b="1" i="0" u="none" strike="noStrike" dirty="0">
                          <a:solidFill>
                            <a:srgbClr val="0D0D0D"/>
                          </a:solidFill>
                          <a:effectLst/>
                          <a:latin typeface="Calibri" panose="020F0502020204030204" pitchFamily="34" charset="0"/>
                        </a:rPr>
                        <a:t>                              45.67 </a:t>
                      </a:r>
                    </a:p>
                  </a:txBody>
                  <a:tcPr marL="9525" marR="9525" marT="9525" marB="0" anchor="b"/>
                </a:tc>
                <a:extLst>
                  <a:ext uri="{0D108BD9-81ED-4DB2-BD59-A6C34878D82A}">
                    <a16:rowId xmlns:a16="http://schemas.microsoft.com/office/drawing/2014/main" xmlns="" val="10007"/>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11</a:t>
            </a:fld>
            <a:endParaRPr lang="en-GB"/>
          </a:p>
        </p:txBody>
      </p:sp>
    </p:spTree>
    <p:extLst>
      <p:ext uri="{BB962C8B-B14F-4D97-AF65-F5344CB8AC3E}">
        <p14:creationId xmlns:p14="http://schemas.microsoft.com/office/powerpoint/2010/main" val="226090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4EFAD9-699F-4CA0-94FF-8FDA019BA31A}" type="slidenum">
              <a:rPr lang="en-GB" smtClean="0">
                <a:solidFill>
                  <a:prstClr val="black">
                    <a:tint val="75000"/>
                  </a:prstClr>
                </a:solidFill>
              </a:rPr>
              <a:pPr/>
              <a:t>12</a:t>
            </a:fld>
            <a:endParaRPr lang="en-GB">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98898322"/>
              </p:ext>
            </p:extLst>
          </p:nvPr>
        </p:nvGraphicFramePr>
        <p:xfrm>
          <a:off x="765112" y="234047"/>
          <a:ext cx="10838046" cy="6283968"/>
        </p:xfrm>
        <a:graphic>
          <a:graphicData uri="http://schemas.openxmlformats.org/drawingml/2006/table">
            <a:tbl>
              <a:tblPr firstRow="1" bandRow="1">
                <a:tableStyleId>{5C22544A-7EE6-4342-B048-85BDC9FD1C3A}</a:tableStyleId>
              </a:tblPr>
              <a:tblGrid>
                <a:gridCol w="1806341">
                  <a:extLst>
                    <a:ext uri="{9D8B030D-6E8A-4147-A177-3AD203B41FA5}">
                      <a16:colId xmlns:a16="http://schemas.microsoft.com/office/drawing/2014/main" xmlns="" val="20000"/>
                    </a:ext>
                  </a:extLst>
                </a:gridCol>
                <a:gridCol w="1806341">
                  <a:extLst>
                    <a:ext uri="{9D8B030D-6E8A-4147-A177-3AD203B41FA5}">
                      <a16:colId xmlns:a16="http://schemas.microsoft.com/office/drawing/2014/main" xmlns="" val="20001"/>
                    </a:ext>
                  </a:extLst>
                </a:gridCol>
                <a:gridCol w="1806341">
                  <a:extLst>
                    <a:ext uri="{9D8B030D-6E8A-4147-A177-3AD203B41FA5}">
                      <a16:colId xmlns:a16="http://schemas.microsoft.com/office/drawing/2014/main" xmlns="" val="20002"/>
                    </a:ext>
                  </a:extLst>
                </a:gridCol>
                <a:gridCol w="1806341">
                  <a:extLst>
                    <a:ext uri="{9D8B030D-6E8A-4147-A177-3AD203B41FA5}">
                      <a16:colId xmlns:a16="http://schemas.microsoft.com/office/drawing/2014/main" xmlns="" val="20003"/>
                    </a:ext>
                  </a:extLst>
                </a:gridCol>
                <a:gridCol w="1806341">
                  <a:extLst>
                    <a:ext uri="{9D8B030D-6E8A-4147-A177-3AD203B41FA5}">
                      <a16:colId xmlns:a16="http://schemas.microsoft.com/office/drawing/2014/main" xmlns="" val="20004"/>
                    </a:ext>
                  </a:extLst>
                </a:gridCol>
                <a:gridCol w="1806341">
                  <a:extLst>
                    <a:ext uri="{9D8B030D-6E8A-4147-A177-3AD203B41FA5}">
                      <a16:colId xmlns:a16="http://schemas.microsoft.com/office/drawing/2014/main" xmlns="" val="20005"/>
                    </a:ext>
                  </a:extLst>
                </a:gridCol>
              </a:tblGrid>
              <a:tr h="120354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n-lt"/>
                        </a:rPr>
                        <a:t>EXPENDITURE BY BUDGET PROGRAMME AND ECONOMIC CLASSIFICATION –ALL FUNDING SOURCES</a:t>
                      </a:r>
                      <a:endParaRPr kumimoji="0" lang="en-GB" sz="2000" b="1" i="0" u="none" strike="noStrike" kern="1200" cap="none" spc="0" normalizeH="0" baseline="0" noProof="0" dirty="0">
                        <a:ln>
                          <a:noFill/>
                        </a:ln>
                        <a:solidFill>
                          <a:prstClr val="white"/>
                        </a:solidFill>
                        <a:effectLst/>
                        <a:uLnTx/>
                        <a:uFillTx/>
                        <a:latin typeface="+mn-lt"/>
                      </a:endParaRPr>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667309">
                <a:tc>
                  <a:txBody>
                    <a:bodyPr/>
                    <a:lstStyle/>
                    <a:p>
                      <a:pPr marL="0" marR="0" algn="ctr">
                        <a:lnSpc>
                          <a:spcPct val="107000"/>
                        </a:lnSpc>
                        <a:spcBef>
                          <a:spcPts val="0"/>
                        </a:spcBef>
                        <a:spcAft>
                          <a:spcPts val="800"/>
                        </a:spcAft>
                      </a:pPr>
                      <a:r>
                        <a:rPr lang="en-US" sz="1600" b="1" kern="100" dirty="0">
                          <a:effectLst/>
                        </a:rPr>
                        <a:t>BUDGET PROGRAMME</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24" marR="65824" marT="9142" marB="0"/>
                </a:tc>
                <a:tc gridSpan="5">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2400" b="1" i="0" u="none" strike="noStrike" kern="100" cap="none" spc="0" normalizeH="0" baseline="0" noProof="0" dirty="0">
                          <a:ln>
                            <a:noFill/>
                          </a:ln>
                          <a:solidFill>
                            <a:srgbClr val="000000"/>
                          </a:solidFill>
                          <a:effectLst/>
                          <a:uLnTx/>
                          <a:uFillTx/>
                          <a:latin typeface="Arial"/>
                          <a:sym typeface="Arial"/>
                        </a:rPr>
                        <a:t>AMOUNT GH¢</a:t>
                      </a:r>
                      <a:endParaRPr kumimoji="0" lang="en-US" sz="2400" b="1"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sym typeface="Arial"/>
                      </a:endParaRPr>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1"/>
                  </a:ext>
                </a:extLst>
              </a:tr>
              <a:tr h="771124">
                <a:tc>
                  <a:txBody>
                    <a:bodyPr/>
                    <a:lstStyle/>
                    <a:p>
                      <a:endParaRPr lang="en-US" sz="1600"/>
                    </a:p>
                  </a:txBody>
                  <a:tcPr/>
                </a:tc>
                <a:tc>
                  <a:txBody>
                    <a:bodyPr/>
                    <a:lstStyle/>
                    <a:p>
                      <a:pPr marL="0" marR="0" algn="ctr">
                        <a:lnSpc>
                          <a:spcPct val="107000"/>
                        </a:lnSpc>
                        <a:spcBef>
                          <a:spcPts val="0"/>
                        </a:spcBef>
                        <a:spcAft>
                          <a:spcPts val="800"/>
                        </a:spcAft>
                      </a:pPr>
                      <a:r>
                        <a:rPr lang="en-US" sz="2000" b="1" kern="100" dirty="0">
                          <a:effectLst/>
                        </a:rPr>
                        <a:t>BUDGET</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2000" b="1" kern="100" dirty="0">
                          <a:effectLst/>
                        </a:rPr>
                        <a:t>COMPENSATION OF EMPLOYEES</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9142" marR="9142" marT="9142" marB="0" anchor="ctr"/>
                </a:tc>
                <a:tc>
                  <a:txBody>
                    <a:bodyPr/>
                    <a:lstStyle/>
                    <a:p>
                      <a:pPr marL="0" marR="0" algn="ctr">
                        <a:lnSpc>
                          <a:spcPct val="107000"/>
                        </a:lnSpc>
                        <a:spcBef>
                          <a:spcPts val="0"/>
                        </a:spcBef>
                        <a:spcAft>
                          <a:spcPts val="800"/>
                        </a:spcAft>
                      </a:pPr>
                      <a:r>
                        <a:rPr lang="en-US" sz="2000" b="1" kern="100" dirty="0">
                          <a:effectLst/>
                        </a:rPr>
                        <a:t>GOODS &amp; SERVICE</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24" marR="65824" marT="9142" marB="0"/>
                </a:tc>
                <a:tc>
                  <a:txBody>
                    <a:bodyPr/>
                    <a:lstStyle/>
                    <a:p>
                      <a:pPr marL="0" marR="0" algn="ctr">
                        <a:lnSpc>
                          <a:spcPct val="107000"/>
                        </a:lnSpc>
                        <a:spcBef>
                          <a:spcPts val="0"/>
                        </a:spcBef>
                        <a:spcAft>
                          <a:spcPts val="800"/>
                        </a:spcAft>
                      </a:pPr>
                      <a:r>
                        <a:rPr lang="en-US" sz="2000" b="1" kern="100" dirty="0">
                          <a:effectLst/>
                        </a:rPr>
                        <a:t>CAPITAL EXPENDITURE</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24" marR="65824" marT="9142" marB="0"/>
                </a:tc>
                <a:tc>
                  <a:txBody>
                    <a:bodyPr/>
                    <a:lstStyle/>
                    <a:p>
                      <a:pPr marL="0" marR="0" algn="ctr">
                        <a:lnSpc>
                          <a:spcPct val="107000"/>
                        </a:lnSpc>
                        <a:spcBef>
                          <a:spcPts val="0"/>
                        </a:spcBef>
                        <a:spcAft>
                          <a:spcPts val="800"/>
                        </a:spcAft>
                      </a:pPr>
                      <a:r>
                        <a:rPr lang="en-US" sz="2000" b="1" kern="100" dirty="0">
                          <a:effectLst/>
                        </a:rPr>
                        <a:t>TOTAL</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24" marR="65824" marT="9142" marB="0"/>
                </a:tc>
                <a:extLst>
                  <a:ext uri="{0D108BD9-81ED-4DB2-BD59-A6C34878D82A}">
                    <a16:rowId xmlns:a16="http://schemas.microsoft.com/office/drawing/2014/main" xmlns="" val="10002"/>
                  </a:ext>
                </a:extLst>
              </a:tr>
              <a:tr h="499430">
                <a:tc>
                  <a:txBody>
                    <a:bodyPr/>
                    <a:lstStyle/>
                    <a:p>
                      <a:pPr marL="0" marR="0">
                        <a:lnSpc>
                          <a:spcPct val="107000"/>
                        </a:lnSpc>
                        <a:spcBef>
                          <a:spcPts val="0"/>
                        </a:spcBef>
                        <a:spcAft>
                          <a:spcPts val="800"/>
                        </a:spcAft>
                      </a:pPr>
                      <a:r>
                        <a:rPr lang="en-US" sz="1600" b="1" kern="100" dirty="0">
                          <a:effectLst/>
                        </a:rPr>
                        <a:t>Management and Administration</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24" marR="65824" marT="9142" marB="0"/>
                </a:tc>
                <a:tc>
                  <a:txBody>
                    <a:bodyPr/>
                    <a:lstStyle/>
                    <a:p>
                      <a:pPr algn="r" fontAlgn="b"/>
                      <a:r>
                        <a:rPr lang="en-US" sz="1400" b="0" i="0" u="none" strike="noStrike" dirty="0">
                          <a:solidFill>
                            <a:srgbClr val="0D0D0D"/>
                          </a:solidFill>
                          <a:effectLst/>
                          <a:latin typeface="Calibri" panose="020F0502020204030204" pitchFamily="34" charset="0"/>
                        </a:rPr>
                        <a:t>                     6,697,817.92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2,854,545.57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1,984,594.84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4,839,140.41 </a:t>
                      </a:r>
                    </a:p>
                  </a:txBody>
                  <a:tcPr marL="9525" marR="9525" marT="9525" marB="0" anchor="b"/>
                </a:tc>
                <a:extLst>
                  <a:ext uri="{0D108BD9-81ED-4DB2-BD59-A6C34878D82A}">
                    <a16:rowId xmlns:a16="http://schemas.microsoft.com/office/drawing/2014/main" xmlns="" val="10003"/>
                  </a:ext>
                </a:extLst>
              </a:tr>
              <a:tr h="629484">
                <a:tc>
                  <a:txBody>
                    <a:bodyPr/>
                    <a:lstStyle/>
                    <a:p>
                      <a:pPr marL="0" marR="0">
                        <a:lnSpc>
                          <a:spcPct val="107000"/>
                        </a:lnSpc>
                        <a:spcBef>
                          <a:spcPts val="0"/>
                        </a:spcBef>
                        <a:spcAft>
                          <a:spcPts val="800"/>
                        </a:spcAft>
                      </a:pPr>
                      <a:r>
                        <a:rPr lang="en-US" sz="1600" b="1" kern="100" dirty="0">
                          <a:effectLst/>
                        </a:rPr>
                        <a:t>Social Services Delivery</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24" marR="65824" marT="9142" marB="0"/>
                </a:tc>
                <a:tc>
                  <a:txBody>
                    <a:bodyPr/>
                    <a:lstStyle/>
                    <a:p>
                      <a:pPr algn="r" fontAlgn="b"/>
                      <a:r>
                        <a:rPr lang="en-US" sz="1400" b="0" i="0" u="none" strike="noStrike" dirty="0">
                          <a:solidFill>
                            <a:srgbClr val="0D0D0D"/>
                          </a:solidFill>
                          <a:effectLst/>
                          <a:latin typeface="Calibri" panose="020F0502020204030204" pitchFamily="34" charset="0"/>
                        </a:rPr>
                        <a:t>                     4,709,982.81 </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                      172,052.06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390,789.00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394,250.00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957,091.06 </a:t>
                      </a:r>
                    </a:p>
                  </a:txBody>
                  <a:tcPr marL="9525" marR="9525" marT="9525" marB="0" anchor="b"/>
                </a:tc>
                <a:extLst>
                  <a:ext uri="{0D108BD9-81ED-4DB2-BD59-A6C34878D82A}">
                    <a16:rowId xmlns:a16="http://schemas.microsoft.com/office/drawing/2014/main" xmlns="" val="10004"/>
                  </a:ext>
                </a:extLst>
              </a:tr>
              <a:tr h="653238">
                <a:tc>
                  <a:txBody>
                    <a:bodyPr/>
                    <a:lstStyle/>
                    <a:p>
                      <a:pPr marL="0" marR="0">
                        <a:lnSpc>
                          <a:spcPct val="107000"/>
                        </a:lnSpc>
                        <a:spcBef>
                          <a:spcPts val="0"/>
                        </a:spcBef>
                        <a:spcAft>
                          <a:spcPts val="800"/>
                        </a:spcAft>
                      </a:pPr>
                      <a:r>
                        <a:rPr lang="en-US" sz="1600" b="1" kern="100" dirty="0">
                          <a:effectLst/>
                        </a:rPr>
                        <a:t>Infrastructure Delivery and Management</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24" marR="65824" marT="9142" marB="0"/>
                </a:tc>
                <a:tc>
                  <a:txBody>
                    <a:bodyPr/>
                    <a:lstStyle/>
                    <a:p>
                      <a:pPr algn="r" fontAlgn="b"/>
                      <a:r>
                        <a:rPr lang="en-US" sz="1400" b="0" i="0" u="none" strike="noStrike">
                          <a:solidFill>
                            <a:srgbClr val="0D0D0D"/>
                          </a:solidFill>
                          <a:effectLst/>
                          <a:latin typeface="Calibri" panose="020F0502020204030204" pitchFamily="34" charset="0"/>
                        </a:rPr>
                        <a:t>                     1,504,659.73 </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                      433,649.55 </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                      61,155.54 </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                                      -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494,805.09 </a:t>
                      </a:r>
                    </a:p>
                  </a:txBody>
                  <a:tcPr marL="9525" marR="9525" marT="9525" marB="0" anchor="b"/>
                </a:tc>
                <a:extLst>
                  <a:ext uri="{0D108BD9-81ED-4DB2-BD59-A6C34878D82A}">
                    <a16:rowId xmlns:a16="http://schemas.microsoft.com/office/drawing/2014/main" xmlns="" val="10005"/>
                  </a:ext>
                </a:extLst>
              </a:tr>
              <a:tr h="314084">
                <a:tc>
                  <a:txBody>
                    <a:bodyPr/>
                    <a:lstStyle/>
                    <a:p>
                      <a:pPr marL="0" marR="0">
                        <a:lnSpc>
                          <a:spcPct val="107000"/>
                        </a:lnSpc>
                        <a:spcBef>
                          <a:spcPts val="0"/>
                        </a:spcBef>
                        <a:spcAft>
                          <a:spcPts val="800"/>
                        </a:spcAft>
                      </a:pPr>
                      <a:r>
                        <a:rPr lang="en-US" sz="1600" b="1" kern="100" dirty="0">
                          <a:effectLst/>
                        </a:rPr>
                        <a:t>Economic Development</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24" marR="65824" marT="9142" marB="0"/>
                </a:tc>
                <a:tc>
                  <a:txBody>
                    <a:bodyPr/>
                    <a:lstStyle/>
                    <a:p>
                      <a:pPr algn="r" fontAlgn="b"/>
                      <a:r>
                        <a:rPr lang="en-US" sz="1400" b="0" i="0" u="none" strike="noStrike">
                          <a:solidFill>
                            <a:srgbClr val="0D0D0D"/>
                          </a:solidFill>
                          <a:effectLst/>
                          <a:latin typeface="Calibri" panose="020F0502020204030204" pitchFamily="34" charset="0"/>
                        </a:rPr>
                        <a:t>                     2,591,316.01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536,035.70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70,260.31 </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                     182,817.11 </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                789,113.12 </a:t>
                      </a:r>
                    </a:p>
                  </a:txBody>
                  <a:tcPr marL="9525" marR="9525" marT="9525" marB="0" anchor="b"/>
                </a:tc>
                <a:extLst>
                  <a:ext uri="{0D108BD9-81ED-4DB2-BD59-A6C34878D82A}">
                    <a16:rowId xmlns:a16="http://schemas.microsoft.com/office/drawing/2014/main" xmlns="" val="10006"/>
                  </a:ext>
                </a:extLst>
              </a:tr>
              <a:tr h="352585">
                <a:tc>
                  <a:txBody>
                    <a:bodyPr/>
                    <a:lstStyle/>
                    <a:p>
                      <a:pPr marL="0" marR="0">
                        <a:lnSpc>
                          <a:spcPct val="107000"/>
                        </a:lnSpc>
                        <a:spcBef>
                          <a:spcPts val="0"/>
                        </a:spcBef>
                        <a:spcAft>
                          <a:spcPts val="800"/>
                        </a:spcAft>
                      </a:pPr>
                      <a:r>
                        <a:rPr lang="en-US" sz="1600" b="1" kern="100" dirty="0">
                          <a:effectLst/>
                        </a:rPr>
                        <a:t>Environmental Management</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24" marR="65824" marT="9142" marB="0"/>
                </a:tc>
                <a:tc>
                  <a:txBody>
                    <a:bodyPr/>
                    <a:lstStyle/>
                    <a:p>
                      <a:pPr algn="r" fontAlgn="b"/>
                      <a:r>
                        <a:rPr lang="en-US" sz="1400" b="0" i="0" u="none" strike="noStrike" dirty="0">
                          <a:solidFill>
                            <a:srgbClr val="0D0D0D"/>
                          </a:solidFill>
                          <a:effectLst/>
                          <a:latin typeface="Calibri" panose="020F0502020204030204" pitchFamily="34" charset="0"/>
                        </a:rPr>
                        <a:t>                           24,000.00 </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                                        -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10,610.00 </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                                      -   </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                  10,610.00 </a:t>
                      </a:r>
                    </a:p>
                  </a:txBody>
                  <a:tcPr marL="9525" marR="9525" marT="9525" marB="0" anchor="b"/>
                </a:tc>
                <a:extLst>
                  <a:ext uri="{0D108BD9-81ED-4DB2-BD59-A6C34878D82A}">
                    <a16:rowId xmlns:a16="http://schemas.microsoft.com/office/drawing/2014/main" xmlns="" val="10007"/>
                  </a:ext>
                </a:extLst>
              </a:tr>
              <a:tr h="352585">
                <a:tc>
                  <a:txBody>
                    <a:bodyPr/>
                    <a:lstStyle/>
                    <a:p>
                      <a:pPr marL="0" marR="0">
                        <a:lnSpc>
                          <a:spcPct val="107000"/>
                        </a:lnSpc>
                        <a:spcBef>
                          <a:spcPts val="0"/>
                        </a:spcBef>
                        <a:spcAft>
                          <a:spcPts val="800"/>
                        </a:spcAft>
                      </a:pPr>
                      <a:r>
                        <a:rPr lang="en-US" sz="1600" b="1" kern="100" dirty="0">
                          <a:effectLst/>
                        </a:rPr>
                        <a:t>TOTAL</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5824" marR="65824" marT="9142" marB="0"/>
                </a:tc>
                <a:tc>
                  <a:txBody>
                    <a:bodyPr/>
                    <a:lstStyle/>
                    <a:p>
                      <a:pPr algn="r" fontAlgn="b"/>
                      <a:r>
                        <a:rPr lang="en-US" sz="1400" b="1" i="0" u="none" strike="noStrike">
                          <a:solidFill>
                            <a:srgbClr val="0D0D0D"/>
                          </a:solidFill>
                          <a:effectLst/>
                          <a:latin typeface="Calibri" panose="020F0502020204030204" pitchFamily="34" charset="0"/>
                        </a:rPr>
                        <a:t>                   15,527,776.47 </a:t>
                      </a:r>
                    </a:p>
                  </a:txBody>
                  <a:tcPr marL="9525" marR="9525" marT="9525" marB="0" anchor="b"/>
                </a:tc>
                <a:tc>
                  <a:txBody>
                    <a:bodyPr/>
                    <a:lstStyle/>
                    <a:p>
                      <a:pPr algn="r" fontAlgn="b"/>
                      <a:r>
                        <a:rPr lang="en-US" sz="1400" b="1" i="0" u="none" strike="noStrike" dirty="0">
                          <a:solidFill>
                            <a:srgbClr val="000000"/>
                          </a:solidFill>
                          <a:effectLst/>
                          <a:latin typeface="Calibri" panose="020F0502020204030204" pitchFamily="34" charset="0"/>
                        </a:rPr>
                        <a:t>                  3,996,282.88 </a:t>
                      </a:r>
                    </a:p>
                  </a:txBody>
                  <a:tcPr marL="9525" marR="9525" marT="9525" marB="0" anchor="b"/>
                </a:tc>
                <a:tc>
                  <a:txBody>
                    <a:bodyPr/>
                    <a:lstStyle/>
                    <a:p>
                      <a:pPr algn="r" fontAlgn="b"/>
                      <a:r>
                        <a:rPr lang="en-US" sz="1400" b="1" i="0" u="none" strike="noStrike">
                          <a:solidFill>
                            <a:srgbClr val="000000"/>
                          </a:solidFill>
                          <a:effectLst/>
                          <a:latin typeface="Calibri" panose="020F0502020204030204" pitchFamily="34" charset="0"/>
                        </a:rPr>
                        <a:t>                2,517,409.69 </a:t>
                      </a:r>
                    </a:p>
                  </a:txBody>
                  <a:tcPr marL="9525" marR="9525" marT="9525" marB="0" anchor="b"/>
                </a:tc>
                <a:tc>
                  <a:txBody>
                    <a:bodyPr/>
                    <a:lstStyle/>
                    <a:p>
                      <a:pPr algn="r" fontAlgn="b"/>
                      <a:r>
                        <a:rPr lang="en-US" sz="1400" b="1" i="0" u="none" strike="noStrike">
                          <a:solidFill>
                            <a:srgbClr val="000000"/>
                          </a:solidFill>
                          <a:effectLst/>
                          <a:latin typeface="Calibri" panose="020F0502020204030204" pitchFamily="34" charset="0"/>
                        </a:rPr>
                        <a:t>                     577,067.11 </a:t>
                      </a:r>
                    </a:p>
                  </a:txBody>
                  <a:tcPr marL="9525" marR="9525" marT="9525" marB="0" anchor="b"/>
                </a:tc>
                <a:tc>
                  <a:txBody>
                    <a:bodyPr/>
                    <a:lstStyle/>
                    <a:p>
                      <a:pPr algn="r" fontAlgn="b"/>
                      <a:r>
                        <a:rPr lang="en-US" sz="1400" b="1" i="0" u="none" strike="noStrike" dirty="0">
                          <a:solidFill>
                            <a:srgbClr val="000000"/>
                          </a:solidFill>
                          <a:effectLst/>
                          <a:latin typeface="Calibri" panose="020F0502020204030204" pitchFamily="34" charset="0"/>
                        </a:rPr>
                        <a:t>            7,090,759.68 </a:t>
                      </a:r>
                    </a:p>
                  </a:txBody>
                  <a:tcPr marL="9525" marR="9525" marT="9525" marB="0" anchor="b"/>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25842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50490197"/>
              </p:ext>
            </p:extLst>
          </p:nvPr>
        </p:nvGraphicFramePr>
        <p:xfrm>
          <a:off x="347730" y="115912"/>
          <a:ext cx="11397800" cy="5798229"/>
        </p:xfrm>
        <a:graphic>
          <a:graphicData uri="http://schemas.openxmlformats.org/drawingml/2006/table">
            <a:tbl>
              <a:tblPr firstRow="1" bandRow="1">
                <a:tableStyleId>{5C22544A-7EE6-4342-B048-85BDC9FD1C3A}</a:tableStyleId>
              </a:tblPr>
              <a:tblGrid>
                <a:gridCol w="759853">
                  <a:extLst>
                    <a:ext uri="{9D8B030D-6E8A-4147-A177-3AD203B41FA5}">
                      <a16:colId xmlns:a16="http://schemas.microsoft.com/office/drawing/2014/main" xmlns="" val="20000"/>
                    </a:ext>
                  </a:extLst>
                </a:gridCol>
                <a:gridCol w="5170387">
                  <a:extLst>
                    <a:ext uri="{9D8B030D-6E8A-4147-A177-3AD203B41FA5}">
                      <a16:colId xmlns:a16="http://schemas.microsoft.com/office/drawing/2014/main" xmlns="" val="20001"/>
                    </a:ext>
                  </a:extLst>
                </a:gridCol>
                <a:gridCol w="1897039">
                  <a:extLst>
                    <a:ext uri="{9D8B030D-6E8A-4147-A177-3AD203B41FA5}">
                      <a16:colId xmlns:a16="http://schemas.microsoft.com/office/drawing/2014/main" xmlns="" val="20002"/>
                    </a:ext>
                  </a:extLst>
                </a:gridCol>
                <a:gridCol w="1754602">
                  <a:extLst>
                    <a:ext uri="{9D8B030D-6E8A-4147-A177-3AD203B41FA5}">
                      <a16:colId xmlns:a16="http://schemas.microsoft.com/office/drawing/2014/main" xmlns="" val="20003"/>
                    </a:ext>
                  </a:extLst>
                </a:gridCol>
                <a:gridCol w="1815919">
                  <a:extLst>
                    <a:ext uri="{9D8B030D-6E8A-4147-A177-3AD203B41FA5}">
                      <a16:colId xmlns:a16="http://schemas.microsoft.com/office/drawing/2014/main" xmlns="" val="20004"/>
                    </a:ext>
                  </a:extLst>
                </a:gridCol>
              </a:tblGrid>
              <a:tr h="839806">
                <a:tc gridSpan="5">
                  <a:txBody>
                    <a:bodyPr/>
                    <a:lstStyle/>
                    <a:p>
                      <a:endParaRPr lang="en-US" dirty="0"/>
                    </a:p>
                    <a:p>
                      <a:r>
                        <a:rPr lang="en-US" sz="2800" dirty="0"/>
                        <a:t>FINANCIALS 2024 KEY PROJECTS AND PROGRAMMES</a:t>
                      </a:r>
                      <a:r>
                        <a:rPr lang="en-US" sz="2800" baseline="0" dirty="0"/>
                        <a:t> FROM ALL SOURCES</a:t>
                      </a:r>
                      <a:endParaRPr lang="en-GB" sz="28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678305">
                <a:tc>
                  <a:txBody>
                    <a:bodyPr/>
                    <a:lstStyle/>
                    <a:p>
                      <a:endParaRPr lang="en-US" dirty="0"/>
                    </a:p>
                    <a:p>
                      <a:r>
                        <a:rPr lang="en-US" dirty="0"/>
                        <a:t>NO.</a:t>
                      </a:r>
                      <a:endParaRPr lang="en-GB" dirty="0"/>
                    </a:p>
                  </a:txBody>
                  <a:tcPr/>
                </a:tc>
                <a:tc>
                  <a:txBody>
                    <a:bodyPr/>
                    <a:lstStyle/>
                    <a:p>
                      <a:endParaRPr lang="en-US" dirty="0"/>
                    </a:p>
                    <a:p>
                      <a:r>
                        <a:rPr lang="en-US" dirty="0"/>
                        <a:t>NAME</a:t>
                      </a:r>
                      <a:r>
                        <a:rPr lang="en-US" baseline="0" dirty="0"/>
                        <a:t> OF PROJECT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AMOUNT BUDGETED</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ACT.</a:t>
                      </a:r>
                      <a:r>
                        <a:rPr lang="en-US" baseline="0" dirty="0"/>
                        <a:t> PAYMENT  @ </a:t>
                      </a:r>
                      <a:r>
                        <a:rPr lang="en-US" baseline="0" dirty="0" smtClean="0"/>
                        <a:t>SEP, </a:t>
                      </a:r>
                      <a:r>
                        <a:rPr lang="en-US" baseline="0" dirty="0"/>
                        <a:t>2024</a:t>
                      </a:r>
                      <a:endParaRPr lang="en-GB" dirty="0"/>
                    </a:p>
                  </a:txBody>
                  <a:tcPr/>
                </a:tc>
                <a:tc>
                  <a:txBody>
                    <a:bodyPr/>
                    <a:lstStyle/>
                    <a:p>
                      <a:r>
                        <a:rPr lang="en-US" dirty="0"/>
                        <a:t>OUTSTANDING PAYMENT</a:t>
                      </a:r>
                      <a:endParaRPr lang="en-GB" dirty="0"/>
                    </a:p>
                  </a:txBody>
                  <a:tcPr/>
                </a:tc>
                <a:extLst>
                  <a:ext uri="{0D108BD9-81ED-4DB2-BD59-A6C34878D82A}">
                    <a16:rowId xmlns:a16="http://schemas.microsoft.com/office/drawing/2014/main" xmlns="" val="10001"/>
                  </a:ext>
                </a:extLst>
              </a:tr>
              <a:tr h="678305">
                <a:tc>
                  <a:txBody>
                    <a:bodyPr/>
                    <a:lstStyle/>
                    <a:p>
                      <a:endParaRPr lang="en-US" dirty="0">
                        <a:solidFill>
                          <a:schemeClr val="tx1"/>
                        </a:solidFill>
                      </a:endParaRPr>
                    </a:p>
                    <a:p>
                      <a:r>
                        <a:rPr lang="en-US" dirty="0">
                          <a:solidFill>
                            <a:schemeClr val="tx1"/>
                          </a:solidFill>
                        </a:rPr>
                        <a:t>1.</a:t>
                      </a:r>
                      <a:endParaRPr lang="en-GB" dirty="0">
                        <a:solidFill>
                          <a:schemeClr val="tx1"/>
                        </a:solidFill>
                      </a:endParaRPr>
                    </a:p>
                  </a:txBody>
                  <a:tcPr/>
                </a:tc>
                <a:tc>
                  <a:txBody>
                    <a:bodyPr/>
                    <a:lstStyle/>
                    <a:p>
                      <a:endParaRPr lang="en-GB" dirty="0">
                        <a:solidFill>
                          <a:schemeClr val="tx1"/>
                        </a:solidFill>
                      </a:endParaRPr>
                    </a:p>
                    <a:p>
                      <a:r>
                        <a:rPr lang="en-GB" dirty="0" smtClean="0">
                          <a:solidFill>
                            <a:schemeClr val="tx1"/>
                          </a:solidFill>
                        </a:rPr>
                        <a:t>Completion </a:t>
                      </a:r>
                      <a:r>
                        <a:rPr lang="en-GB" dirty="0">
                          <a:solidFill>
                            <a:schemeClr val="tx1"/>
                          </a:solidFill>
                        </a:rPr>
                        <a:t>of security post at Juaboso-Nkwanta</a:t>
                      </a:r>
                      <a:r>
                        <a:rPr lang="en-GB" baseline="0" dirty="0">
                          <a:solidFill>
                            <a:schemeClr val="tx1"/>
                          </a:solidFill>
                        </a:rPr>
                        <a:t> to Benchemaa Road</a:t>
                      </a:r>
                      <a:endParaRPr lang="en-GB" dirty="0">
                        <a:solidFill>
                          <a:schemeClr val="tx1"/>
                        </a:solidFill>
                      </a:endParaRPr>
                    </a:p>
                  </a:txBody>
                  <a:tcPr/>
                </a:tc>
                <a:tc>
                  <a:txBody>
                    <a:bodyPr/>
                    <a:lstStyle/>
                    <a:p>
                      <a:pPr algn="r"/>
                      <a:endParaRPr lang="en-US" dirty="0"/>
                    </a:p>
                    <a:p>
                      <a:pPr algn="r"/>
                      <a:r>
                        <a:rPr lang="en-US" dirty="0"/>
                        <a:t>80,000.00</a:t>
                      </a:r>
                    </a:p>
                  </a:txBody>
                  <a:tcPr/>
                </a:tc>
                <a:tc>
                  <a:txBody>
                    <a:bodyPr/>
                    <a:lstStyle/>
                    <a:p>
                      <a:pPr algn="r"/>
                      <a:endParaRPr lang="en-US" dirty="0"/>
                    </a:p>
                    <a:p>
                      <a:pPr algn="r"/>
                      <a:r>
                        <a:rPr lang="en-US" dirty="0"/>
                        <a:t>80,000.00</a:t>
                      </a:r>
                    </a:p>
                  </a:txBody>
                  <a:tcPr/>
                </a:tc>
                <a:tc>
                  <a:txBody>
                    <a:bodyPr/>
                    <a:lstStyle/>
                    <a:p>
                      <a:pPr algn="r"/>
                      <a:endParaRPr lang="en-US" dirty="0"/>
                    </a:p>
                    <a:p>
                      <a:pPr algn="r"/>
                      <a:r>
                        <a:rPr lang="en-US" dirty="0"/>
                        <a:t>0.00</a:t>
                      </a:r>
                    </a:p>
                  </a:txBody>
                  <a:tcPr/>
                </a:tc>
                <a:extLst>
                  <a:ext uri="{0D108BD9-81ED-4DB2-BD59-A6C34878D82A}">
                    <a16:rowId xmlns:a16="http://schemas.microsoft.com/office/drawing/2014/main" xmlns="" val="10002"/>
                  </a:ext>
                </a:extLst>
              </a:tr>
              <a:tr h="601425">
                <a:tc>
                  <a:txBody>
                    <a:bodyPr/>
                    <a:lstStyle/>
                    <a:p>
                      <a:r>
                        <a:rPr lang="en-US" dirty="0">
                          <a:solidFill>
                            <a:schemeClr val="tx1"/>
                          </a:solidFill>
                        </a:rPr>
                        <a:t>2.</a:t>
                      </a:r>
                      <a:endParaRPr lang="en-GB" dirty="0">
                        <a:solidFill>
                          <a:schemeClr val="tx1"/>
                        </a:solidFill>
                      </a:endParaRPr>
                    </a:p>
                  </a:txBody>
                  <a:tcPr/>
                </a:tc>
                <a:tc>
                  <a:txBody>
                    <a:bodyPr/>
                    <a:lstStyle/>
                    <a:p>
                      <a:r>
                        <a:rPr lang="en-GB" dirty="0">
                          <a:solidFill>
                            <a:schemeClr val="tx1"/>
                          </a:solidFill>
                        </a:rPr>
                        <a:t>Renovation</a:t>
                      </a:r>
                      <a:r>
                        <a:rPr lang="en-GB" baseline="0" dirty="0">
                          <a:solidFill>
                            <a:schemeClr val="tx1"/>
                          </a:solidFill>
                        </a:rPr>
                        <a:t> of 1No. 6 Unit Classroom at Sayerano</a:t>
                      </a:r>
                      <a:endParaRPr lang="en-GB" dirty="0">
                        <a:solidFill>
                          <a:schemeClr val="tx1"/>
                        </a:solidFill>
                      </a:endParaRPr>
                    </a:p>
                  </a:txBody>
                  <a:tcPr/>
                </a:tc>
                <a:tc>
                  <a:txBody>
                    <a:bodyPr/>
                    <a:lstStyle/>
                    <a:p>
                      <a:pPr algn="r"/>
                      <a:r>
                        <a:rPr lang="en-US" dirty="0"/>
                        <a:t>304,695.00</a:t>
                      </a:r>
                    </a:p>
                  </a:txBody>
                  <a:tcPr/>
                </a:tc>
                <a:tc>
                  <a:txBody>
                    <a:bodyPr/>
                    <a:lstStyle/>
                    <a:p>
                      <a:pPr algn="r"/>
                      <a:r>
                        <a:rPr lang="en-US" dirty="0"/>
                        <a:t>90,000.00</a:t>
                      </a:r>
                    </a:p>
                  </a:txBody>
                  <a:tcPr/>
                </a:tc>
                <a:tc>
                  <a:txBody>
                    <a:bodyPr/>
                    <a:lstStyle/>
                    <a:p>
                      <a:pPr algn="r"/>
                      <a:r>
                        <a:rPr lang="en-US" dirty="0"/>
                        <a:t>214,695.00</a:t>
                      </a:r>
                    </a:p>
                  </a:txBody>
                  <a:tcPr/>
                </a:tc>
                <a:extLst>
                  <a:ext uri="{0D108BD9-81ED-4DB2-BD59-A6C34878D82A}">
                    <a16:rowId xmlns:a16="http://schemas.microsoft.com/office/drawing/2014/main" xmlns="" val="10003"/>
                  </a:ext>
                </a:extLst>
              </a:tr>
              <a:tr h="601425">
                <a:tc>
                  <a:txBody>
                    <a:bodyPr/>
                    <a:lstStyle/>
                    <a:p>
                      <a:r>
                        <a:rPr lang="en-US" dirty="0">
                          <a:solidFill>
                            <a:schemeClr val="tx1"/>
                          </a:solidFill>
                        </a:rPr>
                        <a:t>3.</a:t>
                      </a:r>
                      <a:endParaRPr lang="en-GB" dirty="0">
                        <a:solidFill>
                          <a:schemeClr val="tx1"/>
                        </a:solidFill>
                      </a:endParaRPr>
                    </a:p>
                  </a:txBody>
                  <a:tcPr/>
                </a:tc>
                <a:tc>
                  <a:txBody>
                    <a:bodyPr/>
                    <a:lstStyle/>
                    <a:p>
                      <a:r>
                        <a:rPr lang="en-US" dirty="0">
                          <a:solidFill>
                            <a:schemeClr val="tx1"/>
                          </a:solidFill>
                        </a:rPr>
                        <a:t>Provision for My First  Day at School</a:t>
                      </a:r>
                    </a:p>
                  </a:txBody>
                  <a:tcPr/>
                </a:tc>
                <a:tc>
                  <a:txBody>
                    <a:bodyPr/>
                    <a:lstStyle/>
                    <a:p>
                      <a:pPr algn="r"/>
                      <a:r>
                        <a:rPr lang="en-US" dirty="0"/>
                        <a:t>10,000.00</a:t>
                      </a:r>
                    </a:p>
                  </a:txBody>
                  <a:tcPr/>
                </a:tc>
                <a:tc>
                  <a:txBody>
                    <a:bodyPr/>
                    <a:lstStyle/>
                    <a:p>
                      <a:pPr algn="r"/>
                      <a:r>
                        <a:rPr lang="en-US" dirty="0"/>
                        <a:t>10,000.00</a:t>
                      </a:r>
                    </a:p>
                  </a:txBody>
                  <a:tcPr/>
                </a:tc>
                <a:tc>
                  <a:txBody>
                    <a:bodyPr/>
                    <a:lstStyle/>
                    <a:p>
                      <a:pPr algn="r"/>
                      <a:r>
                        <a:rPr lang="en-US" dirty="0"/>
                        <a:t>0.00</a:t>
                      </a:r>
                    </a:p>
                  </a:txBody>
                  <a:tcPr/>
                </a:tc>
                <a:extLst>
                  <a:ext uri="{0D108BD9-81ED-4DB2-BD59-A6C34878D82A}">
                    <a16:rowId xmlns:a16="http://schemas.microsoft.com/office/drawing/2014/main" xmlns="" val="10004"/>
                  </a:ext>
                </a:extLst>
              </a:tr>
              <a:tr h="678305">
                <a:tc>
                  <a:txBody>
                    <a:bodyPr/>
                    <a:lstStyle/>
                    <a:p>
                      <a:r>
                        <a:rPr lang="en-US" dirty="0">
                          <a:solidFill>
                            <a:schemeClr val="tx1"/>
                          </a:solidFill>
                        </a:rPr>
                        <a:t>4.</a:t>
                      </a:r>
                      <a:endParaRPr lang="en-GB" dirty="0">
                        <a:solidFill>
                          <a:schemeClr val="tx1"/>
                        </a:solidFill>
                      </a:endParaRPr>
                    </a:p>
                  </a:txBody>
                  <a:tcPr/>
                </a:tc>
                <a:tc>
                  <a:txBody>
                    <a:bodyPr/>
                    <a:lstStyle/>
                    <a:p>
                      <a:r>
                        <a:rPr lang="en-GB" dirty="0" smtClean="0">
                          <a:solidFill>
                            <a:schemeClr val="tx1"/>
                          </a:solidFill>
                        </a:rPr>
                        <a:t>Completion </a:t>
                      </a:r>
                      <a:r>
                        <a:rPr lang="en-GB" dirty="0">
                          <a:solidFill>
                            <a:schemeClr val="tx1"/>
                          </a:solidFill>
                        </a:rPr>
                        <a:t>of 1No.</a:t>
                      </a:r>
                      <a:r>
                        <a:rPr lang="en-GB" baseline="0" dirty="0">
                          <a:solidFill>
                            <a:schemeClr val="tx1"/>
                          </a:solidFill>
                        </a:rPr>
                        <a:t> CHPS Compound at Kefass</a:t>
                      </a:r>
                      <a:endParaRPr lang="en-GB" dirty="0">
                        <a:solidFill>
                          <a:schemeClr val="tx1"/>
                        </a:solidFill>
                      </a:endParaRPr>
                    </a:p>
                  </a:txBody>
                  <a:tcPr/>
                </a:tc>
                <a:tc>
                  <a:txBody>
                    <a:bodyPr/>
                    <a:lstStyle/>
                    <a:p>
                      <a:pPr algn="r"/>
                      <a:r>
                        <a:rPr lang="en-US" dirty="0"/>
                        <a:t>353,523.45</a:t>
                      </a:r>
                    </a:p>
                  </a:txBody>
                  <a:tcPr/>
                </a:tc>
                <a:tc>
                  <a:txBody>
                    <a:bodyPr/>
                    <a:lstStyle/>
                    <a:p>
                      <a:pPr algn="r"/>
                      <a:r>
                        <a:rPr lang="en-US" dirty="0"/>
                        <a:t>200,000.00</a:t>
                      </a:r>
                    </a:p>
                  </a:txBody>
                  <a:tcPr/>
                </a:tc>
                <a:tc>
                  <a:txBody>
                    <a:bodyPr/>
                    <a:lstStyle/>
                    <a:p>
                      <a:pPr algn="r"/>
                      <a:r>
                        <a:rPr lang="en-US" dirty="0"/>
                        <a:t>153,523.45</a:t>
                      </a:r>
                    </a:p>
                  </a:txBody>
                  <a:tcPr/>
                </a:tc>
                <a:extLst>
                  <a:ext uri="{0D108BD9-81ED-4DB2-BD59-A6C34878D82A}">
                    <a16:rowId xmlns:a16="http://schemas.microsoft.com/office/drawing/2014/main" xmlns="" val="10005"/>
                  </a:ext>
                </a:extLst>
              </a:tr>
              <a:tr h="678305">
                <a:tc>
                  <a:txBody>
                    <a:bodyPr/>
                    <a:lstStyle/>
                    <a:p>
                      <a:endParaRPr lang="en-GB" dirty="0">
                        <a:solidFill>
                          <a:schemeClr val="tx1"/>
                        </a:solidFill>
                      </a:endParaRPr>
                    </a:p>
                    <a:p>
                      <a:r>
                        <a:rPr lang="en-GB" dirty="0">
                          <a:solidFill>
                            <a:schemeClr val="tx1"/>
                          </a:solidFill>
                        </a:rPr>
                        <a:t>6.</a:t>
                      </a:r>
                    </a:p>
                  </a:txBody>
                  <a:tcPr/>
                </a:tc>
                <a:tc>
                  <a:txBody>
                    <a:bodyPr/>
                    <a:lstStyle/>
                    <a:p>
                      <a:pPr algn="l" fontAlgn="b"/>
                      <a:r>
                        <a:rPr lang="en-US" sz="1800" b="0" i="0" u="none" strike="noStrike" dirty="0">
                          <a:solidFill>
                            <a:srgbClr val="000000"/>
                          </a:solidFill>
                          <a:effectLst/>
                          <a:latin typeface="Calibri" panose="020F0502020204030204" pitchFamily="34" charset="0"/>
                        </a:rPr>
                        <a:t>Organize Independence Day Celebration</a:t>
                      </a:r>
                    </a:p>
                  </a:txBody>
                  <a:tcPr marL="9525" marR="9525" marT="9525" marB="0" anchor="b"/>
                </a:tc>
                <a:tc>
                  <a:txBody>
                    <a:bodyPr/>
                    <a:lstStyle/>
                    <a:p>
                      <a:pPr algn="r"/>
                      <a:endParaRPr lang="en-US" dirty="0"/>
                    </a:p>
                    <a:p>
                      <a:pPr algn="r"/>
                      <a:r>
                        <a:rPr lang="en-US" dirty="0"/>
                        <a:t>80,000.00</a:t>
                      </a:r>
                    </a:p>
                  </a:txBody>
                  <a:tcPr/>
                </a:tc>
                <a:tc>
                  <a:txBody>
                    <a:bodyPr/>
                    <a:lstStyle/>
                    <a:p>
                      <a:pPr algn="r"/>
                      <a:endParaRPr lang="en-US" dirty="0"/>
                    </a:p>
                    <a:p>
                      <a:pPr algn="r"/>
                      <a:r>
                        <a:rPr lang="en-US" dirty="0"/>
                        <a:t>80,000.00</a:t>
                      </a:r>
                    </a:p>
                  </a:txBody>
                  <a:tcPr/>
                </a:tc>
                <a:tc>
                  <a:txBody>
                    <a:bodyPr/>
                    <a:lstStyle/>
                    <a:p>
                      <a:pPr algn="r"/>
                      <a:endParaRPr lang="en-US" dirty="0"/>
                    </a:p>
                    <a:p>
                      <a:pPr algn="r"/>
                      <a:r>
                        <a:rPr lang="en-US" dirty="0"/>
                        <a:t>0.00</a:t>
                      </a:r>
                    </a:p>
                  </a:txBody>
                  <a:tcPr/>
                </a:tc>
                <a:extLst>
                  <a:ext uri="{0D108BD9-81ED-4DB2-BD59-A6C34878D82A}">
                    <a16:rowId xmlns:a16="http://schemas.microsoft.com/office/drawing/2014/main" xmlns="" val="10007"/>
                  </a:ext>
                </a:extLst>
              </a:tr>
              <a:tr h="418655">
                <a:tc>
                  <a:txBody>
                    <a:bodyPr/>
                    <a:lstStyle/>
                    <a:p>
                      <a:r>
                        <a:rPr lang="en-US" dirty="0">
                          <a:solidFill>
                            <a:schemeClr val="tx1"/>
                          </a:solidFill>
                        </a:rPr>
                        <a:t>7.</a:t>
                      </a:r>
                      <a:endParaRPr lang="en-GB" dirty="0">
                        <a:solidFill>
                          <a:schemeClr val="tx1"/>
                        </a:solidFill>
                      </a:endParaRPr>
                    </a:p>
                  </a:txBody>
                  <a:tcPr/>
                </a:tc>
                <a:tc>
                  <a:txBody>
                    <a:bodyPr/>
                    <a:lstStyle/>
                    <a:p>
                      <a:r>
                        <a:rPr lang="en-US" dirty="0">
                          <a:solidFill>
                            <a:schemeClr val="tx1"/>
                          </a:solidFill>
                        </a:rPr>
                        <a:t>Support</a:t>
                      </a:r>
                      <a:r>
                        <a:rPr lang="en-US" baseline="0" dirty="0">
                          <a:solidFill>
                            <a:schemeClr val="tx1"/>
                          </a:solidFill>
                        </a:rPr>
                        <a:t> to DPCU activities (Monitoring &amp; Evaluation)</a:t>
                      </a:r>
                      <a:endParaRPr lang="en-GB" dirty="0">
                        <a:solidFill>
                          <a:schemeClr val="tx1"/>
                        </a:solidFill>
                      </a:endParaRPr>
                    </a:p>
                  </a:txBody>
                  <a:tcPr/>
                </a:tc>
                <a:tc>
                  <a:txBody>
                    <a:bodyPr/>
                    <a:lstStyle/>
                    <a:p>
                      <a:pPr algn="r"/>
                      <a:r>
                        <a:rPr lang="en-US" dirty="0"/>
                        <a:t>10,000.00</a:t>
                      </a:r>
                    </a:p>
                  </a:txBody>
                  <a:tcPr/>
                </a:tc>
                <a:tc>
                  <a:txBody>
                    <a:bodyPr/>
                    <a:lstStyle/>
                    <a:p>
                      <a:pPr algn="r"/>
                      <a:r>
                        <a:rPr lang="en-US" dirty="0"/>
                        <a:t>8,000.00</a:t>
                      </a:r>
                    </a:p>
                  </a:txBody>
                  <a:tcPr/>
                </a:tc>
                <a:tc>
                  <a:txBody>
                    <a:bodyPr/>
                    <a:lstStyle/>
                    <a:p>
                      <a:pPr algn="r"/>
                      <a:r>
                        <a:rPr lang="en-US" dirty="0"/>
                        <a:t>2,000.00</a:t>
                      </a:r>
                    </a:p>
                  </a:txBody>
                  <a:tcPr/>
                </a:tc>
                <a:extLst>
                  <a:ext uri="{0D108BD9-81ED-4DB2-BD59-A6C34878D82A}">
                    <a16:rowId xmlns:a16="http://schemas.microsoft.com/office/drawing/2014/main" xmlns="" val="10008"/>
                  </a:ext>
                </a:extLst>
              </a:tr>
              <a:tr h="387603">
                <a:tc>
                  <a:txBody>
                    <a:bodyPr/>
                    <a:lstStyle/>
                    <a:p>
                      <a:r>
                        <a:rPr lang="en-US" dirty="0">
                          <a:solidFill>
                            <a:schemeClr val="tx1"/>
                          </a:solidFill>
                        </a:rPr>
                        <a:t>9.</a:t>
                      </a:r>
                      <a:endParaRPr lang="en-GB" dirty="0">
                        <a:solidFill>
                          <a:schemeClr val="tx1"/>
                        </a:solidFill>
                      </a:endParaRPr>
                    </a:p>
                  </a:txBody>
                  <a:tcPr/>
                </a:tc>
                <a:tc>
                  <a:txBody>
                    <a:bodyPr/>
                    <a:lstStyle/>
                    <a:p>
                      <a:r>
                        <a:rPr lang="en-GB" dirty="0">
                          <a:solidFill>
                            <a:schemeClr val="tx1"/>
                          </a:solidFill>
                        </a:rPr>
                        <a:t>Renovation of Juaboso Market</a:t>
                      </a:r>
                    </a:p>
                  </a:txBody>
                  <a:tcPr/>
                </a:tc>
                <a:tc>
                  <a:txBody>
                    <a:bodyPr/>
                    <a:lstStyle/>
                    <a:p>
                      <a:pPr algn="r"/>
                      <a:r>
                        <a:rPr lang="en-US" dirty="0"/>
                        <a:t>143,300.00</a:t>
                      </a:r>
                    </a:p>
                  </a:txBody>
                  <a:tcPr/>
                </a:tc>
                <a:tc>
                  <a:txBody>
                    <a:bodyPr/>
                    <a:lstStyle/>
                    <a:p>
                      <a:pPr algn="r"/>
                      <a:r>
                        <a:rPr lang="en-US" dirty="0"/>
                        <a:t>92,624.59</a:t>
                      </a:r>
                    </a:p>
                  </a:txBody>
                  <a:tcPr/>
                </a:tc>
                <a:tc>
                  <a:txBody>
                    <a:bodyPr/>
                    <a:lstStyle/>
                    <a:p>
                      <a:pPr algn="r"/>
                      <a:r>
                        <a:rPr lang="en-US" dirty="0"/>
                        <a:t>50,675.41</a:t>
                      </a:r>
                    </a:p>
                  </a:txBody>
                  <a:tcPr/>
                </a:tc>
                <a:extLst>
                  <a:ext uri="{0D108BD9-81ED-4DB2-BD59-A6C34878D82A}">
                    <a16:rowId xmlns:a16="http://schemas.microsoft.com/office/drawing/2014/main" xmlns="" val="10010"/>
                  </a:ext>
                </a:extLst>
              </a:tr>
            </a:tbl>
          </a:graphicData>
        </a:graphic>
      </p:graphicFrame>
      <p:sp>
        <p:nvSpPr>
          <p:cNvPr id="3" name="Slide Number Placeholder 2"/>
          <p:cNvSpPr>
            <a:spLocks noGrp="1"/>
          </p:cNvSpPr>
          <p:nvPr>
            <p:ph type="sldNum" sz="quarter" idx="12"/>
          </p:nvPr>
        </p:nvSpPr>
        <p:spPr/>
        <p:txBody>
          <a:bodyPr/>
          <a:lstStyle/>
          <a:p>
            <a:fld id="{E04EFAD9-699F-4CA0-94FF-8FDA019BA31A}" type="slidenum">
              <a:rPr lang="en-GB" smtClean="0"/>
              <a:t>13</a:t>
            </a:fld>
            <a:endParaRPr lang="en-GB"/>
          </a:p>
        </p:txBody>
      </p:sp>
    </p:spTree>
    <p:extLst>
      <p:ext uri="{BB962C8B-B14F-4D97-AF65-F5344CB8AC3E}">
        <p14:creationId xmlns:p14="http://schemas.microsoft.com/office/powerpoint/2010/main" val="136808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964C0AA-13C5-42F8-8707-B9C6EA4D33F1}" type="slidenum">
              <a:rPr lang="en-GB" smtClean="0"/>
              <a:t>14</a:t>
            </a:fld>
            <a:endParaRPr lang="en-GB"/>
          </a:p>
        </p:txBody>
      </p:sp>
      <p:sp>
        <p:nvSpPr>
          <p:cNvPr id="6" name="Title 1"/>
          <p:cNvSpPr txBox="1">
            <a:spLocks/>
          </p:cNvSpPr>
          <p:nvPr/>
        </p:nvSpPr>
        <p:spPr>
          <a:xfrm>
            <a:off x="2452549" y="2937085"/>
            <a:ext cx="7384763" cy="665888"/>
          </a:xfrm>
          <a:prstGeom prst="rect">
            <a:avLst/>
          </a:prstGeom>
        </p:spPr>
        <p:txBody>
          <a:bodyPr vert="horz" lIns="0" tIns="0" rIns="0" bIns="0" rtlCol="0" anchor="t" anchorCtr="0">
            <a:noAutofit/>
          </a:bodyPr>
          <a:lstStyle>
            <a:lvl1pPr algn="l" defTabSz="514350" rtl="0" eaLnBrk="1" latinLnBrk="0" hangingPunct="1">
              <a:lnSpc>
                <a:spcPct val="90000"/>
              </a:lnSpc>
              <a:spcBef>
                <a:spcPct val="0"/>
              </a:spcBef>
              <a:buNone/>
              <a:defRPr sz="2800" b="1" i="0" kern="1200">
                <a:solidFill>
                  <a:schemeClr val="tx1"/>
                </a:solidFill>
                <a:latin typeface="+mj-lt"/>
                <a:ea typeface="+mj-ea"/>
                <a:cs typeface="+mj-cs"/>
              </a:defRPr>
            </a:lvl1pPr>
          </a:lstStyle>
          <a:p>
            <a:pPr algn="ctr"/>
            <a:r>
              <a:rPr lang="en-US" dirty="0">
                <a:solidFill>
                  <a:srgbClr val="0070C0"/>
                </a:solidFill>
              </a:rPr>
              <a:t>NON FINANCIAL PERFORMANCE BY PROGRAMMES</a:t>
            </a:r>
          </a:p>
        </p:txBody>
      </p:sp>
    </p:spTree>
    <p:extLst>
      <p:ext uri="{BB962C8B-B14F-4D97-AF65-F5344CB8AC3E}">
        <p14:creationId xmlns:p14="http://schemas.microsoft.com/office/powerpoint/2010/main" val="110226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fontScale="90000"/>
          </a:bodyPr>
          <a:lstStyle/>
          <a:p>
            <a:pPr algn="ctr"/>
            <a:r>
              <a:rPr lang="en-US" sz="3200" dirty="0" smtClean="0">
                <a:latin typeface="Times New Roman" panose="02020603050405020304" pitchFamily="18" charset="0"/>
                <a:cs typeface="Times New Roman" panose="02020603050405020304" pitchFamily="18" charset="0"/>
              </a:rPr>
              <a:t>Completion </a:t>
            </a:r>
            <a:r>
              <a:rPr lang="en-US" sz="3200" dirty="0">
                <a:latin typeface="Times New Roman" panose="02020603050405020304" pitchFamily="18" charset="0"/>
                <a:cs typeface="Times New Roman" panose="02020603050405020304" pitchFamily="18" charset="0"/>
              </a:rPr>
              <a:t>of Security Post at Juaboso-Nkwanta to Benchemaa Barrier</a:t>
            </a:r>
            <a:endParaRPr lang="en-US" sz="32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143000"/>
            <a:ext cx="8021216" cy="4809931"/>
          </a:xfrm>
          <a:prstGeom prst="rect">
            <a:avLst/>
          </a:prstGeom>
        </p:spPr>
      </p:pic>
    </p:spTree>
    <p:extLst>
      <p:ext uri="{BB962C8B-B14F-4D97-AF65-F5344CB8AC3E}">
        <p14:creationId xmlns:p14="http://schemas.microsoft.com/office/powerpoint/2010/main" val="238618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 </a:t>
            </a:r>
            <a:r>
              <a:rPr lang="en-GB" sz="3200" b="1" dirty="0" smtClean="0"/>
              <a:t>COMPLETION OF </a:t>
            </a:r>
            <a:r>
              <a:rPr lang="en-GB" sz="3200" b="1" dirty="0"/>
              <a:t>1NO 6UNIT CLASSROOM BLOCK AT SAYERANO</a:t>
            </a:r>
            <a:endParaRPr lang="en-US" sz="3200" b="1"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22692"/>
            <a:ext cx="8804988" cy="5066141"/>
          </a:xfrm>
          <a:prstGeom prst="rect">
            <a:avLst/>
          </a:prstGeom>
          <a:noFill/>
          <a:ln>
            <a:noFill/>
          </a:ln>
        </p:spPr>
      </p:pic>
    </p:spTree>
    <p:extLst>
      <p:ext uri="{BB962C8B-B14F-4D97-AF65-F5344CB8AC3E}">
        <p14:creationId xmlns:p14="http://schemas.microsoft.com/office/powerpoint/2010/main" val="311285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43" y="197174"/>
            <a:ext cx="10946822" cy="1325563"/>
          </a:xfrm>
        </p:spPr>
        <p:txBody>
          <a:bodyPr>
            <a:normAutofit fontScale="90000"/>
          </a:bodyPr>
          <a:lstStyle/>
          <a:p>
            <a:pPr algn="ctr"/>
            <a:r>
              <a:rPr lang="en-US" sz="4000" b="1" dirty="0"/>
              <a:t>PROCURED AND SUPPLIED 18,000 OIL PALM SEEDLINGS TO BENEFICIARY FARMERS </a:t>
            </a:r>
            <a:r>
              <a:rPr lang="en-US" sz="4000" b="1" dirty="0" smtClean="0"/>
              <a:t>UNDER THE SAFETY NET PROGRAMME</a:t>
            </a:r>
            <a:endParaRPr lang="en-US" b="1" dirty="0"/>
          </a:p>
        </p:txBody>
      </p:sp>
      <p:sp>
        <p:nvSpPr>
          <p:cNvPr id="4" name="Slide Number Placeholder 3"/>
          <p:cNvSpPr>
            <a:spLocks noGrp="1"/>
          </p:cNvSpPr>
          <p:nvPr>
            <p:ph type="sldNum" sz="quarter" idx="12"/>
          </p:nvPr>
        </p:nvSpPr>
        <p:spPr/>
        <p:txBody>
          <a:bodyPr/>
          <a:lstStyle/>
          <a:p>
            <a:fld id="{E04EFAD9-699F-4CA0-94FF-8FDA019BA31A}" type="slidenum">
              <a:rPr lang="en-GB" smtClean="0"/>
              <a:t>17</a:t>
            </a:fld>
            <a:endParaRPr lang="en-GB"/>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940767" y="1716832"/>
            <a:ext cx="8322905" cy="4639517"/>
          </a:xfrm>
          <a:prstGeom prst="rect">
            <a:avLst/>
          </a:prstGeom>
          <a:noFill/>
          <a:ln>
            <a:noFill/>
          </a:ln>
        </p:spPr>
      </p:pic>
    </p:spTree>
    <p:extLst>
      <p:ext uri="{BB962C8B-B14F-4D97-AF65-F5344CB8AC3E}">
        <p14:creationId xmlns:p14="http://schemas.microsoft.com/office/powerpoint/2010/main" val="530944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65" y="365125"/>
            <a:ext cx="11178073" cy="1325563"/>
          </a:xfrm>
        </p:spPr>
        <p:txBody>
          <a:bodyPr>
            <a:noAutofit/>
          </a:bodyPr>
          <a:lstStyle/>
          <a:p>
            <a:pPr algn="ctr"/>
            <a:r>
              <a:rPr lang="en-GB" sz="2800" b="1" dirty="0"/>
              <a:t>EMPLOYED 175 BENEFICIARIES UNDER GHANA PRODUCTIVE SAFETYNET (II)</a:t>
            </a:r>
            <a:r>
              <a:rPr lang="en-US" sz="2800" b="1" dirty="0"/>
              <a:t/>
            </a:r>
            <a:br>
              <a:rPr lang="en-US" sz="2800" b="1" dirty="0"/>
            </a:br>
            <a:r>
              <a:rPr lang="en-GB" sz="2800" b="1" dirty="0"/>
              <a:t>IN 3 BENEFICIARY COMMUNITIES </a:t>
            </a:r>
            <a:r>
              <a:rPr lang="en-US" sz="2800" b="1" dirty="0"/>
              <a:t/>
            </a:r>
            <a:br>
              <a:rPr lang="en-US" sz="2800" b="1" dirty="0"/>
            </a:br>
            <a:r>
              <a:rPr lang="en-GB" sz="2800" b="1" dirty="0"/>
              <a:t>(SAYERANO, NKATIESO AND JUABOSO NKWANTA)</a:t>
            </a:r>
            <a:endParaRPr lang="en-US" sz="2800" b="1" dirty="0"/>
          </a:p>
        </p:txBody>
      </p:sp>
      <p:sp>
        <p:nvSpPr>
          <p:cNvPr id="4" name="Slide Number Placeholder 3"/>
          <p:cNvSpPr>
            <a:spLocks noGrp="1"/>
          </p:cNvSpPr>
          <p:nvPr>
            <p:ph type="sldNum" sz="quarter" idx="12"/>
          </p:nvPr>
        </p:nvSpPr>
        <p:spPr/>
        <p:txBody>
          <a:bodyPr/>
          <a:lstStyle/>
          <a:p>
            <a:fld id="{E04EFAD9-699F-4CA0-94FF-8FDA019BA31A}" type="slidenum">
              <a:rPr lang="en-GB" smtClean="0"/>
              <a:t>18</a:t>
            </a:fld>
            <a:endParaRPr lang="en-GB"/>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9592" y="1690688"/>
            <a:ext cx="9293290" cy="4665662"/>
          </a:xfrm>
          <a:prstGeom prst="rect">
            <a:avLst/>
          </a:prstGeom>
          <a:noFill/>
          <a:ln>
            <a:noFill/>
          </a:ln>
        </p:spPr>
      </p:pic>
    </p:spTree>
    <p:extLst>
      <p:ext uri="{BB962C8B-B14F-4D97-AF65-F5344CB8AC3E}">
        <p14:creationId xmlns:p14="http://schemas.microsoft.com/office/powerpoint/2010/main" val="3564163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RESHAPED 11KM FEEDER ROAD FROM ATTOHEKROM TO DOMI</a:t>
            </a:r>
          </a:p>
        </p:txBody>
      </p:sp>
      <p:sp>
        <p:nvSpPr>
          <p:cNvPr id="4" name="Slide Number Placeholder 3"/>
          <p:cNvSpPr>
            <a:spLocks noGrp="1"/>
          </p:cNvSpPr>
          <p:nvPr>
            <p:ph type="sldNum" sz="quarter" idx="12"/>
          </p:nvPr>
        </p:nvSpPr>
        <p:spPr/>
        <p:txBody>
          <a:bodyPr/>
          <a:lstStyle/>
          <a:p>
            <a:fld id="{E04EFAD9-699F-4CA0-94FF-8FDA019BA31A}" type="slidenum">
              <a:rPr lang="en-GB" smtClean="0"/>
              <a:t>19</a:t>
            </a:fld>
            <a:endParaRPr lang="en-GB"/>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878563" y="1873250"/>
            <a:ext cx="8434874" cy="4665662"/>
          </a:xfrm>
          <a:prstGeom prst="rect">
            <a:avLst/>
          </a:prstGeom>
          <a:noFill/>
          <a:ln>
            <a:noFill/>
          </a:ln>
        </p:spPr>
      </p:pic>
    </p:spTree>
    <p:extLst>
      <p:ext uri="{BB962C8B-B14F-4D97-AF65-F5344CB8AC3E}">
        <p14:creationId xmlns:p14="http://schemas.microsoft.com/office/powerpoint/2010/main" val="306871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C8E3DE-C848-BC3B-4EDD-9D044E8C8161}"/>
              </a:ext>
            </a:extLst>
          </p:cNvPr>
          <p:cNvSpPr>
            <a:spLocks noGrp="1"/>
          </p:cNvSpPr>
          <p:nvPr>
            <p:ph type="title"/>
          </p:nvPr>
        </p:nvSpPr>
        <p:spPr>
          <a:xfrm>
            <a:off x="2475470" y="537120"/>
            <a:ext cx="5860296" cy="806400"/>
          </a:xfrm>
        </p:spPr>
        <p:txBody>
          <a:bodyPr/>
          <a:lstStyle/>
          <a:p>
            <a:r>
              <a:rPr lang="en-US" sz="3200" dirty="0"/>
              <a:t>Outline of the Presentation</a:t>
            </a:r>
          </a:p>
        </p:txBody>
      </p:sp>
      <p:sp>
        <p:nvSpPr>
          <p:cNvPr id="3" name="Text Placeholder 2">
            <a:extLst>
              <a:ext uri="{FF2B5EF4-FFF2-40B4-BE49-F238E27FC236}">
                <a16:creationId xmlns:a16="http://schemas.microsoft.com/office/drawing/2014/main" xmlns="" id="{DBE97E65-B696-A5A3-7929-F2A56B96199A}"/>
              </a:ext>
            </a:extLst>
          </p:cNvPr>
          <p:cNvSpPr>
            <a:spLocks noGrp="1"/>
          </p:cNvSpPr>
          <p:nvPr>
            <p:ph type="body" idx="1"/>
          </p:nvPr>
        </p:nvSpPr>
        <p:spPr>
          <a:xfrm>
            <a:off x="2175851" y="1343521"/>
            <a:ext cx="8338038" cy="4133827"/>
          </a:xfrm>
        </p:spPr>
        <p:txBody>
          <a:bodyPr>
            <a:normAutofit fontScale="92500" lnSpcReduction="20000"/>
          </a:bodyPr>
          <a:lstStyle/>
          <a:p>
            <a:pPr marL="477441" indent="-257175" algn="just">
              <a:lnSpc>
                <a:spcPct val="150000"/>
              </a:lnSpc>
              <a:buFont typeface="Wingdings" pitchFamily="2" charset="2"/>
              <a:buChar char="v"/>
            </a:pPr>
            <a:r>
              <a:rPr lang="en-US" dirty="0"/>
              <a:t>Introduction </a:t>
            </a:r>
          </a:p>
          <a:p>
            <a:pPr marL="477441" indent="-257175" algn="just">
              <a:lnSpc>
                <a:spcPct val="150000"/>
              </a:lnSpc>
              <a:buFont typeface="Wingdings" pitchFamily="2" charset="2"/>
              <a:buChar char="v"/>
            </a:pPr>
            <a:r>
              <a:rPr lang="en-US" dirty="0">
                <a:ea typeface="Arial Unicode MS" pitchFamily="34" charset="-128"/>
                <a:cs typeface="Arial Unicode MS" pitchFamily="34" charset="-128"/>
              </a:rPr>
              <a:t>Strategic Overview of the MMDA </a:t>
            </a:r>
          </a:p>
          <a:p>
            <a:pPr marL="477441" indent="-257175" algn="just">
              <a:lnSpc>
                <a:spcPct val="150000"/>
              </a:lnSpc>
              <a:buFont typeface="Wingdings" pitchFamily="2" charset="2"/>
              <a:buChar char="v"/>
            </a:pPr>
            <a:r>
              <a:rPr lang="en-US" dirty="0"/>
              <a:t>Financial Performance    –        Revenue</a:t>
            </a:r>
          </a:p>
          <a:p>
            <a:pPr marL="220266" algn="just">
              <a:lnSpc>
                <a:spcPct val="150000"/>
              </a:lnSpc>
            </a:pPr>
            <a:r>
              <a:rPr lang="en-US" sz="2400" dirty="0"/>
              <a:t>                                                -         Expenditure</a:t>
            </a:r>
          </a:p>
          <a:p>
            <a:pPr marL="477441" indent="-257175" algn="just">
              <a:lnSpc>
                <a:spcPct val="150000"/>
              </a:lnSpc>
              <a:buFont typeface="Wingdings" pitchFamily="2" charset="2"/>
              <a:buChar char="v"/>
            </a:pPr>
            <a:r>
              <a:rPr lang="en-US" dirty="0"/>
              <a:t>Key Achievements for 2024</a:t>
            </a:r>
          </a:p>
          <a:p>
            <a:pPr marL="477441" indent="-257175" algn="just">
              <a:lnSpc>
                <a:spcPct val="150000"/>
              </a:lnSpc>
              <a:buFont typeface="Wingdings" pitchFamily="2" charset="2"/>
              <a:buChar char="v"/>
            </a:pPr>
            <a:r>
              <a:rPr lang="en-US" dirty="0"/>
              <a:t>2024 Budget Programme Performance</a:t>
            </a:r>
          </a:p>
          <a:p>
            <a:pPr marL="477441" indent="-257175" algn="just">
              <a:lnSpc>
                <a:spcPct val="150000"/>
              </a:lnSpc>
              <a:buFont typeface="Wingdings" pitchFamily="2" charset="2"/>
              <a:buChar char="v"/>
            </a:pPr>
            <a:r>
              <a:rPr lang="en-US" dirty="0"/>
              <a:t>Outlook for 2025-2028</a:t>
            </a:r>
          </a:p>
          <a:p>
            <a:endParaRPr lang="en-US" sz="4000" dirty="0">
              <a:solidFill>
                <a:srgbClr val="202122"/>
              </a:solidFill>
              <a:latin typeface="Arial" panose="020B0604020202020204" pitchFamily="34" charset="0"/>
            </a:endParaRPr>
          </a:p>
        </p:txBody>
      </p:sp>
    </p:spTree>
    <p:extLst>
      <p:ext uri="{BB962C8B-B14F-4D97-AF65-F5344CB8AC3E}">
        <p14:creationId xmlns:p14="http://schemas.microsoft.com/office/powerpoint/2010/main" val="130684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174"/>
            <a:ext cx="10515600" cy="1325563"/>
          </a:xfrm>
        </p:spPr>
        <p:txBody>
          <a:bodyPr>
            <a:normAutofit/>
          </a:bodyPr>
          <a:lstStyle/>
          <a:p>
            <a:pPr algn="ctr"/>
            <a:r>
              <a:rPr lang="en-GB" sz="4000" b="1" dirty="0"/>
              <a:t>RESHAPED 4KM FEEDER ROAD FROM BOINZAN TO AMANTRESO</a:t>
            </a:r>
            <a:endParaRPr lang="en-US" sz="4000" b="1" dirty="0"/>
          </a:p>
        </p:txBody>
      </p:sp>
      <p:sp>
        <p:nvSpPr>
          <p:cNvPr id="4" name="Slide Number Placeholder 3"/>
          <p:cNvSpPr>
            <a:spLocks noGrp="1"/>
          </p:cNvSpPr>
          <p:nvPr>
            <p:ph type="sldNum" sz="quarter" idx="12"/>
          </p:nvPr>
        </p:nvSpPr>
        <p:spPr/>
        <p:txBody>
          <a:bodyPr/>
          <a:lstStyle/>
          <a:p>
            <a:fld id="{E04EFAD9-699F-4CA0-94FF-8FDA019BA31A}" type="slidenum">
              <a:rPr lang="en-GB" smtClean="0"/>
              <a:t>20</a:t>
            </a:fld>
            <a:endParaRPr lang="en-GB"/>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492898" y="1522737"/>
            <a:ext cx="9311951" cy="4833613"/>
          </a:xfrm>
          <a:prstGeom prst="rect">
            <a:avLst/>
          </a:prstGeom>
          <a:noFill/>
          <a:ln>
            <a:noFill/>
          </a:ln>
        </p:spPr>
      </p:pic>
    </p:spTree>
    <p:extLst>
      <p:ext uri="{BB962C8B-B14F-4D97-AF65-F5344CB8AC3E}">
        <p14:creationId xmlns:p14="http://schemas.microsoft.com/office/powerpoint/2010/main" val="299833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5" y="-171400"/>
            <a:ext cx="8219255" cy="648072"/>
          </a:xfrm>
        </p:spPr>
        <p:txBody>
          <a:bodyPr>
            <a:noAutofit/>
          </a:bodyPr>
          <a:lstStyle/>
          <a:p>
            <a:pPr algn="ct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b="1" dirty="0">
                <a:latin typeface="Times New Roman" pitchFamily="18" charset="0"/>
                <a:cs typeface="Times New Roman" pitchFamily="18" charset="0"/>
              </a:rPr>
              <a:t>Policy Outcome Indicators and Targets</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71CD3C2-A472-4BA3-88D7-833F7D0C5725}" type="slidenum">
              <a:rPr lang="en-US" smtClean="0"/>
              <a:pPr/>
              <a:t>21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1420616"/>
              </p:ext>
            </p:extLst>
          </p:nvPr>
        </p:nvGraphicFramePr>
        <p:xfrm>
          <a:off x="1045030" y="709129"/>
          <a:ext cx="8378887" cy="5638945"/>
        </p:xfrm>
        <a:graphic>
          <a:graphicData uri="http://schemas.openxmlformats.org/drawingml/2006/table">
            <a:tbl>
              <a:tblPr/>
              <a:tblGrid>
                <a:gridCol w="1541857">
                  <a:extLst>
                    <a:ext uri="{9D8B030D-6E8A-4147-A177-3AD203B41FA5}">
                      <a16:colId xmlns:a16="http://schemas.microsoft.com/office/drawing/2014/main" xmlns="" val="20000"/>
                    </a:ext>
                  </a:extLst>
                </a:gridCol>
                <a:gridCol w="1543845">
                  <a:extLst>
                    <a:ext uri="{9D8B030D-6E8A-4147-A177-3AD203B41FA5}">
                      <a16:colId xmlns:a16="http://schemas.microsoft.com/office/drawing/2014/main" xmlns="" val="20001"/>
                    </a:ext>
                  </a:extLst>
                </a:gridCol>
                <a:gridCol w="1271636">
                  <a:extLst>
                    <a:ext uri="{9D8B030D-6E8A-4147-A177-3AD203B41FA5}">
                      <a16:colId xmlns:a16="http://schemas.microsoft.com/office/drawing/2014/main" xmlns="" val="20002"/>
                    </a:ext>
                  </a:extLst>
                </a:gridCol>
                <a:gridCol w="866302">
                  <a:extLst>
                    <a:ext uri="{9D8B030D-6E8A-4147-A177-3AD203B41FA5}">
                      <a16:colId xmlns:a16="http://schemas.microsoft.com/office/drawing/2014/main" xmlns="" val="20003"/>
                    </a:ext>
                  </a:extLst>
                </a:gridCol>
                <a:gridCol w="945779">
                  <a:extLst>
                    <a:ext uri="{9D8B030D-6E8A-4147-A177-3AD203B41FA5}">
                      <a16:colId xmlns:a16="http://schemas.microsoft.com/office/drawing/2014/main" xmlns="" val="20004"/>
                    </a:ext>
                  </a:extLst>
                </a:gridCol>
                <a:gridCol w="1104734">
                  <a:extLst>
                    <a:ext uri="{9D8B030D-6E8A-4147-A177-3AD203B41FA5}">
                      <a16:colId xmlns:a16="http://schemas.microsoft.com/office/drawing/2014/main" xmlns="" val="20005"/>
                    </a:ext>
                  </a:extLst>
                </a:gridCol>
                <a:gridCol w="1104734">
                  <a:extLst>
                    <a:ext uri="{9D8B030D-6E8A-4147-A177-3AD203B41FA5}">
                      <a16:colId xmlns:a16="http://schemas.microsoft.com/office/drawing/2014/main" xmlns="" val="20006"/>
                    </a:ext>
                  </a:extLst>
                </a:gridCol>
              </a:tblGrid>
              <a:tr h="602257">
                <a:tc rowSpan="2">
                  <a:txBody>
                    <a:bodyPr/>
                    <a:lstStyle/>
                    <a:p>
                      <a:pPr algn="ctr" rtl="0" fontAlgn="ctr"/>
                      <a:r>
                        <a:rPr lang="en-US" sz="1400" b="1" i="0" u="none" strike="noStrike" dirty="0">
                          <a:solidFill>
                            <a:srgbClr val="000000"/>
                          </a:solidFill>
                          <a:effectLst/>
                          <a:latin typeface="Arial" panose="020B0604020202020204" pitchFamily="34" charset="0"/>
                        </a:rPr>
                        <a:t>Outcome Indicator</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panose="020B0604020202020204" pitchFamily="34" charset="0"/>
                        </a:rPr>
                        <a:t>Outcome Indicator Description</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panose="020B0604020202020204" pitchFamily="34" charset="0"/>
                        </a:rPr>
                        <a:t>Unit of Measurement</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en-US" sz="1400" b="1" i="0" u="none" strike="noStrike">
                          <a:solidFill>
                            <a:srgbClr val="000000"/>
                          </a:solidFill>
                          <a:effectLst/>
                          <a:latin typeface="Arial" panose="020B0604020202020204" pitchFamily="34" charset="0"/>
                        </a:rPr>
                        <a:t>Previous year’s performance (2023)</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400" b="1" i="0" u="none" strike="noStrike" dirty="0">
                          <a:solidFill>
                            <a:srgbClr val="000000"/>
                          </a:solidFill>
                          <a:effectLst/>
                          <a:latin typeface="Arial" panose="020B0604020202020204" pitchFamily="34" charset="0"/>
                        </a:rPr>
                        <a:t>Current year’s Actual Performance (2024)</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61098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400" b="1" i="0" u="none" strike="noStrike" dirty="0">
                          <a:solidFill>
                            <a:srgbClr val="000000"/>
                          </a:solidFill>
                          <a:effectLst/>
                          <a:latin typeface="Arial" panose="020B0604020202020204" pitchFamily="34" charset="0"/>
                        </a:rPr>
                        <a:t>Target</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panose="020B0604020202020204" pitchFamily="34" charset="0"/>
                        </a:rPr>
                        <a:t>Actual</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panose="020B0604020202020204" pitchFamily="34" charset="0"/>
                        </a:rPr>
                        <a:t>Target</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rPr>
                        <a:t>Actuals as at </a:t>
                      </a:r>
                      <a:r>
                        <a:rPr lang="en-US" sz="1400" b="1" i="0" u="none" strike="noStrike" dirty="0" smtClean="0">
                          <a:solidFill>
                            <a:srgbClr val="000000"/>
                          </a:solidFill>
                          <a:effectLst/>
                          <a:latin typeface="Arial" panose="020B0604020202020204" pitchFamily="34" charset="0"/>
                        </a:rPr>
                        <a:t>September</a:t>
                      </a:r>
                      <a:endParaRPr lang="en-US" sz="1400" b="1" i="0" u="none" strike="noStrike" dirty="0">
                        <a:solidFill>
                          <a:srgbClr val="000000"/>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10985">
                <a:tc rowSpan="2">
                  <a:txBody>
                    <a:bodyPr/>
                    <a:lstStyle/>
                    <a:p>
                      <a:pPr algn="l" rtl="0" fontAlgn="ctr"/>
                      <a:r>
                        <a:rPr lang="en-US" sz="1400" b="1" i="0" u="none" strike="noStrike" dirty="0">
                          <a:solidFill>
                            <a:srgbClr val="000000"/>
                          </a:solidFill>
                          <a:effectLst/>
                          <a:latin typeface="Arial" panose="020B0604020202020204" pitchFamily="34" charset="0"/>
                        </a:rPr>
                        <a:t>Improvement in performance in Education</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Arial" panose="020B0604020202020204" pitchFamily="34" charset="0"/>
                        </a:rPr>
                        <a:t>Percentage Pass in BECE</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Percentage </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95%</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94%</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95%</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Awaiting</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92935">
                <a:tc vMerge="1">
                  <a:txBody>
                    <a:bodyPr/>
                    <a:lstStyle/>
                    <a:p>
                      <a:pPr algn="l" rtl="0" fontAlgn="ctr"/>
                      <a:endParaRPr lang="en-US" sz="1400" b="1" i="0" u="none" strike="noStrike" dirty="0">
                        <a:solidFill>
                          <a:srgbClr val="000000"/>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panose="020B0604020202020204" pitchFamily="34" charset="0"/>
                        </a:rPr>
                        <a:t>Percentage Pass in WASSCE</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Percentage </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100%</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97%</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100%</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Awaiting</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16805">
                <a:tc>
                  <a:txBody>
                    <a:bodyPr/>
                    <a:lstStyle/>
                    <a:p>
                      <a:pPr algn="l" rtl="0" fontAlgn="ctr"/>
                      <a:r>
                        <a:rPr lang="en-US" sz="1400" b="1" i="0" u="none" strike="noStrike" dirty="0">
                          <a:solidFill>
                            <a:srgbClr val="000000"/>
                          </a:solidFill>
                          <a:effectLst/>
                          <a:latin typeface="Arial" panose="020B0604020202020204" pitchFamily="34" charset="0"/>
                        </a:rPr>
                        <a:t>Improvement in Road Network</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panose="020B0604020202020204" pitchFamily="34" charset="0"/>
                        </a:rPr>
                        <a:t>No. of Kilometers of roads reshaped</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Number. of Kilometers</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135KM</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49.6KM</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135KM</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Arial" panose="020B0604020202020204" pitchFamily="34" charset="0"/>
                        </a:rPr>
                        <a:t>132.7KM</a:t>
                      </a:r>
                      <a:endParaRPr lang="en-US" sz="1400" b="0" i="0" u="none" strike="noStrike" dirty="0">
                        <a:solidFill>
                          <a:srgbClr val="000000"/>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81890">
                <a:tc rowSpan="2">
                  <a:txBody>
                    <a:bodyPr/>
                    <a:lstStyle/>
                    <a:p>
                      <a:pPr algn="l" fontAlgn="b"/>
                      <a:r>
                        <a:rPr lang="en-US" sz="1400" b="1" i="0" u="none" strike="noStrike" dirty="0">
                          <a:solidFill>
                            <a:srgbClr val="000000"/>
                          </a:solidFill>
                          <a:effectLst/>
                          <a:latin typeface="Aptos Narrow"/>
                        </a:rPr>
                        <a:t>Improvement in Sanitation Services</a:t>
                      </a:r>
                    </a:p>
                  </a:txBody>
                  <a:tcPr marL="5788" marR="5788" marT="57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ptos Narrow"/>
                        </a:rPr>
                        <a:t>Total volume of waste disposed</a:t>
                      </a:r>
                    </a:p>
                  </a:txBody>
                  <a:tcPr marL="5788" marR="5788" marT="57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Metric Tons</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11,000mt</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7,874mt</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11,000mt</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chemeClr val="tx1"/>
                          </a:solidFill>
                          <a:effectLst/>
                          <a:latin typeface="Arial" panose="020B0604020202020204" pitchFamily="34" charset="0"/>
                        </a:rPr>
                        <a:t>6</a:t>
                      </a:r>
                      <a:r>
                        <a:rPr lang="en-US" sz="1400" b="0" i="0" u="none" strike="noStrike" dirty="0" smtClean="0">
                          <a:solidFill>
                            <a:schemeClr val="tx1"/>
                          </a:solidFill>
                          <a:effectLst/>
                          <a:latin typeface="Arial" panose="020B0604020202020204" pitchFamily="34" charset="0"/>
                        </a:rPr>
                        <a:t>,055mt</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2257">
                <a:tc vMerge="1">
                  <a:txBody>
                    <a:bodyPr/>
                    <a:lstStyle/>
                    <a:p>
                      <a:endParaRPr lang="en-US"/>
                    </a:p>
                  </a:txBody>
                  <a:tcPr/>
                </a:tc>
                <a:tc>
                  <a:txBody>
                    <a:bodyPr/>
                    <a:lstStyle/>
                    <a:p>
                      <a:pPr algn="l" fontAlgn="b"/>
                      <a:r>
                        <a:rPr lang="en-US" sz="1400" b="0" i="0" u="none" strike="noStrike">
                          <a:solidFill>
                            <a:srgbClr val="000000"/>
                          </a:solidFill>
                          <a:effectLst/>
                          <a:latin typeface="Aptos Narrow"/>
                        </a:rPr>
                        <a:t>Percentage of population with access to proper  toilet facilities</a:t>
                      </a:r>
                    </a:p>
                  </a:txBody>
                  <a:tcPr marL="5788" marR="5788" marT="57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Arial" panose="020B0604020202020204" pitchFamily="34" charset="0"/>
                        </a:rPr>
                        <a:t>Percentage </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rPr>
                        <a:t>6</a:t>
                      </a:r>
                      <a:r>
                        <a:rPr lang="en-US" sz="1400" b="0" i="0" u="none" strike="noStrike" dirty="0" smtClean="0">
                          <a:solidFill>
                            <a:srgbClr val="000000"/>
                          </a:solidFill>
                          <a:effectLst/>
                          <a:latin typeface="Arial" panose="020B0604020202020204" pitchFamily="34" charset="0"/>
                        </a:rPr>
                        <a:t>2</a:t>
                      </a:r>
                      <a:r>
                        <a:rPr lang="en-US" sz="1400" b="0" i="0" u="none" strike="noStrike" dirty="0">
                          <a:solidFill>
                            <a:srgbClr val="000000"/>
                          </a:solidFill>
                          <a:effectLst/>
                          <a:latin typeface="Arial" panose="020B0604020202020204" pitchFamily="34" charset="0"/>
                        </a:rPr>
                        <a:t>%</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panose="020B0604020202020204" pitchFamily="34" charset="0"/>
                        </a:rPr>
                        <a:t>39.7%</a:t>
                      </a:r>
                      <a:endParaRPr lang="en-US" sz="1400" b="0" i="0" u="none" strike="noStrike" dirty="0">
                        <a:solidFill>
                          <a:srgbClr val="000000"/>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Arial" panose="020B0604020202020204" pitchFamily="34" charset="0"/>
                        </a:rPr>
                        <a:t>65%</a:t>
                      </a:r>
                      <a:endParaRPr lang="en-US" sz="1400" b="0" i="0" u="none" strike="noStrike" dirty="0">
                        <a:solidFill>
                          <a:srgbClr val="000000"/>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Arial" panose="020B0604020202020204" pitchFamily="34" charset="0"/>
                        </a:rPr>
                        <a:t>41.4%</a:t>
                      </a:r>
                      <a:endParaRPr lang="en-US" sz="1400" b="0" i="0" u="none" strike="noStrike" dirty="0">
                        <a:solidFill>
                          <a:srgbClr val="000000"/>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0">
                <a:tc rowSpan="2">
                  <a:txBody>
                    <a:bodyPr/>
                    <a:lstStyle/>
                    <a:p>
                      <a:pPr algn="l" rtl="0" fontAlgn="ctr"/>
                      <a:r>
                        <a:rPr lang="en-US" sz="1400" b="1" i="0" u="none" strike="noStrike" dirty="0">
                          <a:solidFill>
                            <a:srgbClr val="000000"/>
                          </a:solidFill>
                          <a:effectLst/>
                          <a:latin typeface="Arial" panose="020B0604020202020204" pitchFamily="34" charset="0"/>
                        </a:rPr>
                        <a:t>Improvement in Agricultural Productivity</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a:solidFill>
                            <a:srgbClr val="000000"/>
                          </a:solidFill>
                          <a:effectLst/>
                          <a:latin typeface="Arial" panose="020B0604020202020204" pitchFamily="34" charset="0"/>
                        </a:rPr>
                        <a:t>Yield per Hector (maize mt)</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Metric Tons per Hectare</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rPr>
                        <a:t>1.9</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Arial" panose="020B0604020202020204" pitchFamily="34" charset="0"/>
                        </a:rPr>
                        <a:t>2.12</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effectLst/>
                          <a:latin typeface="Arial" panose="020B0604020202020204" pitchFamily="34" charset="0"/>
                        </a:rPr>
                        <a:t>3.0</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effectLst/>
                          <a:latin typeface="Arial" panose="020B0604020202020204" pitchFamily="34" charset="0"/>
                        </a:rPr>
                        <a:t>2.45</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31352">
                <a:tc vMerge="1">
                  <a:txBody>
                    <a:bodyPr/>
                    <a:lstStyle/>
                    <a:p>
                      <a:endParaRPr lang="en-US"/>
                    </a:p>
                  </a:txBody>
                  <a:tcPr/>
                </a:tc>
                <a:tc>
                  <a:txBody>
                    <a:bodyPr/>
                    <a:lstStyle/>
                    <a:p>
                      <a:pPr algn="l" rtl="0" fontAlgn="ctr"/>
                      <a:r>
                        <a:rPr lang="en-US" sz="1400" b="0" i="0" u="none" strike="noStrike">
                          <a:solidFill>
                            <a:srgbClr val="000000"/>
                          </a:solidFill>
                          <a:effectLst/>
                          <a:latin typeface="Arial" panose="020B0604020202020204" pitchFamily="34" charset="0"/>
                        </a:rPr>
                        <a:t>Yield per hectare (rice mt)</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anose="020B0604020202020204" pitchFamily="34" charset="0"/>
                        </a:rPr>
                        <a:t>Metric Tons per Hectare</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rPr>
                        <a:t>1.92</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Arial" panose="020B0604020202020204" pitchFamily="34" charset="0"/>
                        </a:rPr>
                        <a:t>2.02</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effectLst/>
                          <a:latin typeface="Arial" panose="020B0604020202020204" pitchFamily="34" charset="0"/>
                        </a:rPr>
                        <a:t>2.5</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effectLst/>
                          <a:latin typeface="Arial" panose="020B0604020202020204" pitchFamily="34" charset="0"/>
                        </a:rPr>
                        <a:t>1.73</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5039517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4802855"/>
              </p:ext>
            </p:extLst>
          </p:nvPr>
        </p:nvGraphicFramePr>
        <p:xfrm>
          <a:off x="1032935" y="192707"/>
          <a:ext cx="10320865" cy="6446422"/>
        </p:xfrm>
        <a:graphic>
          <a:graphicData uri="http://schemas.openxmlformats.org/drawingml/2006/table">
            <a:tbl>
              <a:tblPr firstRow="1" bandRow="1">
                <a:tableStyleId>{5C22544A-7EE6-4342-B048-85BDC9FD1C3A}</a:tableStyleId>
              </a:tblPr>
              <a:tblGrid>
                <a:gridCol w="870368">
                  <a:extLst>
                    <a:ext uri="{9D8B030D-6E8A-4147-A177-3AD203B41FA5}">
                      <a16:colId xmlns:a16="http://schemas.microsoft.com/office/drawing/2014/main" xmlns="" val="20000"/>
                    </a:ext>
                  </a:extLst>
                </a:gridCol>
                <a:gridCol w="5085934">
                  <a:extLst>
                    <a:ext uri="{9D8B030D-6E8A-4147-A177-3AD203B41FA5}">
                      <a16:colId xmlns:a16="http://schemas.microsoft.com/office/drawing/2014/main" xmlns="" val="20001"/>
                    </a:ext>
                  </a:extLst>
                </a:gridCol>
                <a:gridCol w="2305841">
                  <a:extLst>
                    <a:ext uri="{9D8B030D-6E8A-4147-A177-3AD203B41FA5}">
                      <a16:colId xmlns:a16="http://schemas.microsoft.com/office/drawing/2014/main" xmlns="" val="20002"/>
                    </a:ext>
                  </a:extLst>
                </a:gridCol>
                <a:gridCol w="2058722">
                  <a:extLst>
                    <a:ext uri="{9D8B030D-6E8A-4147-A177-3AD203B41FA5}">
                      <a16:colId xmlns:a16="http://schemas.microsoft.com/office/drawing/2014/main" xmlns="" val="20003"/>
                    </a:ext>
                  </a:extLst>
                </a:gridCol>
              </a:tblGrid>
              <a:tr h="797572">
                <a:tc gridSpan="4">
                  <a:txBody>
                    <a:bodyPr/>
                    <a:lstStyle/>
                    <a:p>
                      <a:pPr algn="ctr"/>
                      <a:r>
                        <a:rPr lang="en-US" sz="2800" dirty="0"/>
                        <a:t>SANITATION BUDGET PERFORMANCE</a:t>
                      </a:r>
                      <a:endParaRPr lang="en-GB" sz="28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703737">
                <a:tc gridSpan="4">
                  <a:txBody>
                    <a:bodyPr/>
                    <a:lstStyle/>
                    <a:p>
                      <a:pPr algn="ctr"/>
                      <a:r>
                        <a:rPr lang="en-US" sz="2400" dirty="0"/>
                        <a:t>LIQUID WASTE</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1"/>
                  </a:ext>
                </a:extLst>
              </a:tr>
              <a:tr h="579977">
                <a:tc>
                  <a:txBody>
                    <a:bodyPr/>
                    <a:lstStyle/>
                    <a:p>
                      <a:r>
                        <a:rPr lang="en-US" dirty="0"/>
                        <a:t>NO.</a:t>
                      </a:r>
                      <a:endParaRPr lang="en-GB" dirty="0"/>
                    </a:p>
                  </a:txBody>
                  <a:tcPr/>
                </a:tc>
                <a:tc>
                  <a:txBody>
                    <a:bodyPr/>
                    <a:lstStyle/>
                    <a:p>
                      <a:r>
                        <a:rPr lang="en-US" dirty="0"/>
                        <a:t>NAME OF ACTIVITY/PROJECT</a:t>
                      </a:r>
                      <a:endParaRPr lang="en-GB" dirty="0"/>
                    </a:p>
                  </a:txBody>
                  <a:tcPr/>
                </a:tc>
                <a:tc>
                  <a:txBody>
                    <a:bodyPr/>
                    <a:lstStyle/>
                    <a:p>
                      <a:r>
                        <a:rPr lang="en-US" dirty="0"/>
                        <a:t>BUDGET</a:t>
                      </a:r>
                      <a:endParaRPr lang="en-GB" dirty="0"/>
                    </a:p>
                  </a:txBody>
                  <a:tcPr/>
                </a:tc>
                <a:tc>
                  <a:txBody>
                    <a:bodyPr/>
                    <a:lstStyle/>
                    <a:p>
                      <a:r>
                        <a:rPr lang="en-US" dirty="0"/>
                        <a:t>ACT. @ </a:t>
                      </a:r>
                      <a:r>
                        <a:rPr lang="en-US" dirty="0" smtClean="0"/>
                        <a:t>SEP</a:t>
                      </a:r>
                      <a:r>
                        <a:rPr lang="en-US" baseline="0" dirty="0" smtClean="0"/>
                        <a:t> </a:t>
                      </a:r>
                      <a:r>
                        <a:rPr lang="en-US" dirty="0"/>
                        <a:t>2024</a:t>
                      </a:r>
                      <a:endParaRPr lang="en-GB" dirty="0"/>
                    </a:p>
                  </a:txBody>
                  <a:tcPr/>
                </a:tc>
                <a:extLst>
                  <a:ext uri="{0D108BD9-81ED-4DB2-BD59-A6C34878D82A}">
                    <a16:rowId xmlns:a16="http://schemas.microsoft.com/office/drawing/2014/main" xmlns="" val="10002"/>
                  </a:ext>
                </a:extLst>
              </a:tr>
              <a:tr h="707358">
                <a:tc>
                  <a:txBody>
                    <a:bodyPr/>
                    <a:lstStyle/>
                    <a:p>
                      <a:r>
                        <a:rPr lang="en-US" dirty="0"/>
                        <a:t>1.</a:t>
                      </a:r>
                      <a:endParaRPr lang="en-GB" dirty="0"/>
                    </a:p>
                  </a:txBody>
                  <a:tcPr/>
                </a:tc>
                <a:tc>
                  <a:txBody>
                    <a:bodyPr/>
                    <a:lstStyle/>
                    <a:p>
                      <a:r>
                        <a:rPr lang="en-US" sz="2000" dirty="0">
                          <a:solidFill>
                            <a:schemeClr val="tx1"/>
                          </a:solidFill>
                        </a:rPr>
                        <a:t>Extension of water to 8-seater WC at District Assembly Office</a:t>
                      </a:r>
                    </a:p>
                  </a:txBody>
                  <a:tcPr/>
                </a:tc>
                <a:tc>
                  <a:txBody>
                    <a:bodyPr/>
                    <a:lstStyle/>
                    <a:p>
                      <a:pPr algn="r"/>
                      <a:r>
                        <a:rPr lang="en-US" dirty="0"/>
                        <a:t>35,550.00</a:t>
                      </a:r>
                    </a:p>
                  </a:txBody>
                  <a:tcPr/>
                </a:tc>
                <a:tc>
                  <a:txBody>
                    <a:bodyPr/>
                    <a:lstStyle/>
                    <a:p>
                      <a:pPr algn="r"/>
                      <a:r>
                        <a:rPr lang="en-US" dirty="0" smtClean="0">
                          <a:solidFill>
                            <a:schemeClr val="tx1"/>
                          </a:solidFill>
                        </a:rPr>
                        <a:t>7,500.00</a:t>
                      </a:r>
                      <a:endParaRPr lang="en-US" dirty="0">
                        <a:solidFill>
                          <a:schemeClr val="tx1"/>
                        </a:solidFill>
                      </a:endParaRPr>
                    </a:p>
                  </a:txBody>
                  <a:tcPr/>
                </a:tc>
                <a:extLst>
                  <a:ext uri="{0D108BD9-81ED-4DB2-BD59-A6C34878D82A}">
                    <a16:rowId xmlns:a16="http://schemas.microsoft.com/office/drawing/2014/main" xmlns="" val="10003"/>
                  </a:ext>
                </a:extLst>
              </a:tr>
              <a:tr h="452314">
                <a:tc>
                  <a:txBody>
                    <a:bodyPr/>
                    <a:lstStyle/>
                    <a:p>
                      <a:r>
                        <a:rPr lang="en-GB" dirty="0" smtClean="0"/>
                        <a:t>2.</a:t>
                      </a:r>
                      <a:endParaRPr lang="en-GB" dirty="0"/>
                    </a:p>
                  </a:txBody>
                  <a:tcPr/>
                </a:tc>
                <a:tc>
                  <a:txBody>
                    <a:bodyPr/>
                    <a:lstStyle/>
                    <a:p>
                      <a:r>
                        <a:rPr lang="en-US" sz="2000" dirty="0" smtClean="0">
                          <a:solidFill>
                            <a:schemeClr val="tx1"/>
                          </a:solidFill>
                        </a:rPr>
                        <a:t>Fumigation</a:t>
                      </a:r>
                      <a:r>
                        <a:rPr lang="en-US" sz="2000" baseline="0" dirty="0" smtClean="0">
                          <a:solidFill>
                            <a:schemeClr val="tx1"/>
                          </a:solidFill>
                        </a:rPr>
                        <a:t> Exercise</a:t>
                      </a:r>
                      <a:endParaRPr lang="en-US" sz="2000" dirty="0">
                        <a:solidFill>
                          <a:schemeClr val="tx1"/>
                        </a:solidFill>
                      </a:endParaRPr>
                    </a:p>
                  </a:txBody>
                  <a:tcPr/>
                </a:tc>
                <a:tc>
                  <a:txBody>
                    <a:bodyPr/>
                    <a:lstStyle/>
                    <a:p>
                      <a:pPr algn="r"/>
                      <a:r>
                        <a:rPr lang="en-US" dirty="0" smtClean="0"/>
                        <a:t>175,000.00</a:t>
                      </a:r>
                      <a:endParaRPr lang="en-US" dirty="0"/>
                    </a:p>
                  </a:txBody>
                  <a:tcPr/>
                </a:tc>
                <a:tc>
                  <a:txBody>
                    <a:bodyPr/>
                    <a:lstStyle/>
                    <a:p>
                      <a:pPr algn="r"/>
                      <a:r>
                        <a:rPr lang="en-US" dirty="0" smtClean="0">
                          <a:solidFill>
                            <a:schemeClr val="tx1"/>
                          </a:solidFill>
                        </a:rPr>
                        <a:t>100,625.00</a:t>
                      </a:r>
                      <a:endParaRPr lang="en-US" dirty="0">
                        <a:solidFill>
                          <a:schemeClr val="tx1"/>
                        </a:solidFill>
                      </a:endParaRPr>
                    </a:p>
                  </a:txBody>
                  <a:tcPr/>
                </a:tc>
              </a:tr>
              <a:tr h="609906">
                <a:tc gridSpan="4">
                  <a:txBody>
                    <a:bodyPr/>
                    <a:lstStyle/>
                    <a:p>
                      <a:pPr algn="ctr"/>
                      <a:r>
                        <a:rPr lang="en-US" sz="2000" b="1" dirty="0">
                          <a:solidFill>
                            <a:schemeClr val="tx1"/>
                          </a:solidFill>
                        </a:rPr>
                        <a:t>SOLID</a:t>
                      </a:r>
                      <a:r>
                        <a:rPr lang="en-US" sz="2000" b="1" baseline="0" dirty="0">
                          <a:solidFill>
                            <a:schemeClr val="tx1"/>
                          </a:solidFill>
                        </a:rPr>
                        <a:t> WASTE</a:t>
                      </a:r>
                      <a:endParaRPr lang="en-GB" sz="2000" b="1" dirty="0">
                        <a:solidFill>
                          <a:schemeClr val="tx1"/>
                        </a:solidFill>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5"/>
                  </a:ext>
                </a:extLst>
              </a:tr>
              <a:tr h="726969">
                <a:tc>
                  <a:txBody>
                    <a:bodyPr/>
                    <a:lstStyle/>
                    <a:p>
                      <a:r>
                        <a:rPr lang="en-GB" dirty="0" smtClean="0"/>
                        <a:t>1.</a:t>
                      </a:r>
                      <a:endParaRPr lang="en-GB" dirty="0"/>
                    </a:p>
                  </a:txBody>
                  <a:tcPr/>
                </a:tc>
                <a:tc>
                  <a:txBody>
                    <a:bodyPr/>
                    <a:lstStyle/>
                    <a:p>
                      <a:r>
                        <a:rPr lang="en-GB" dirty="0" smtClean="0">
                          <a:solidFill>
                            <a:schemeClr val="tx1"/>
                          </a:solidFill>
                        </a:rPr>
                        <a:t>Sanitation Improvement</a:t>
                      </a:r>
                      <a:r>
                        <a:rPr lang="en-GB" baseline="0" dirty="0" smtClean="0">
                          <a:solidFill>
                            <a:schemeClr val="tx1"/>
                          </a:solidFill>
                        </a:rPr>
                        <a:t> Plan (SIP)</a:t>
                      </a:r>
                      <a:endParaRPr lang="en-GB" dirty="0">
                        <a:solidFill>
                          <a:schemeClr val="tx1"/>
                        </a:solidFill>
                      </a:endParaRPr>
                    </a:p>
                  </a:txBody>
                  <a:tcPr/>
                </a:tc>
                <a:tc>
                  <a:txBody>
                    <a:bodyPr/>
                    <a:lstStyle/>
                    <a:p>
                      <a:pPr algn="r"/>
                      <a:r>
                        <a:rPr lang="en-US" dirty="0" smtClean="0"/>
                        <a:t>175,000.00</a:t>
                      </a:r>
                      <a:endParaRPr lang="en-US" dirty="0"/>
                    </a:p>
                  </a:txBody>
                  <a:tcPr/>
                </a:tc>
                <a:tc>
                  <a:txBody>
                    <a:bodyPr/>
                    <a:lstStyle/>
                    <a:p>
                      <a:pPr algn="r"/>
                      <a:r>
                        <a:rPr lang="en-US" dirty="0" smtClean="0"/>
                        <a:t>106,375.00</a:t>
                      </a:r>
                      <a:endParaRPr lang="en-US" dirty="0"/>
                    </a:p>
                  </a:txBody>
                  <a:tcPr/>
                </a:tc>
              </a:tr>
              <a:tr h="726969">
                <a:tc>
                  <a:txBody>
                    <a:bodyPr/>
                    <a:lstStyle/>
                    <a:p>
                      <a:r>
                        <a:rPr lang="en-US" dirty="0"/>
                        <a:t>2</a:t>
                      </a:r>
                      <a:r>
                        <a:rPr lang="en-US" dirty="0" smtClean="0"/>
                        <a:t>.</a:t>
                      </a:r>
                      <a:endParaRPr lang="en-GB" dirty="0"/>
                    </a:p>
                  </a:txBody>
                  <a:tcPr/>
                </a:tc>
                <a:tc>
                  <a:txBody>
                    <a:bodyPr/>
                    <a:lstStyle/>
                    <a:p>
                      <a:r>
                        <a:rPr lang="en-US" dirty="0">
                          <a:solidFill>
                            <a:schemeClr val="tx1"/>
                          </a:solidFill>
                        </a:rPr>
                        <a:t>Maintenance</a:t>
                      </a:r>
                      <a:r>
                        <a:rPr lang="en-US" baseline="0" dirty="0">
                          <a:solidFill>
                            <a:schemeClr val="tx1"/>
                          </a:solidFill>
                        </a:rPr>
                        <a:t> of Final Disposal Site</a:t>
                      </a:r>
                      <a:endParaRPr lang="en-GB" dirty="0">
                        <a:solidFill>
                          <a:schemeClr val="tx1"/>
                        </a:solidFill>
                      </a:endParaRPr>
                    </a:p>
                  </a:txBody>
                  <a:tcPr/>
                </a:tc>
                <a:tc>
                  <a:txBody>
                    <a:bodyPr/>
                    <a:lstStyle/>
                    <a:p>
                      <a:pPr algn="r"/>
                      <a:r>
                        <a:rPr lang="en-US" dirty="0"/>
                        <a:t>137,668.75</a:t>
                      </a:r>
                    </a:p>
                  </a:txBody>
                  <a:tcPr/>
                </a:tc>
                <a:tc>
                  <a:txBody>
                    <a:bodyPr/>
                    <a:lstStyle/>
                    <a:p>
                      <a:pPr algn="r"/>
                      <a:r>
                        <a:rPr lang="en-US" dirty="0" smtClean="0"/>
                        <a:t>57,300.00</a:t>
                      </a:r>
                      <a:endParaRPr lang="en-US" dirty="0"/>
                    </a:p>
                  </a:txBody>
                  <a:tcPr/>
                </a:tc>
                <a:extLst>
                  <a:ext uri="{0D108BD9-81ED-4DB2-BD59-A6C34878D82A}">
                    <a16:rowId xmlns:a16="http://schemas.microsoft.com/office/drawing/2014/main" xmlns="" val="10006"/>
                  </a:ext>
                </a:extLst>
              </a:tr>
              <a:tr h="570810">
                <a:tc>
                  <a:txBody>
                    <a:bodyPr/>
                    <a:lstStyle/>
                    <a:p>
                      <a:r>
                        <a:rPr lang="en-US" dirty="0" smtClean="0"/>
                        <a:t>3.</a:t>
                      </a:r>
                      <a:endParaRPr lang="en-GB" dirty="0"/>
                    </a:p>
                  </a:txBody>
                  <a:tcPr/>
                </a:tc>
                <a:tc>
                  <a:txBody>
                    <a:bodyPr/>
                    <a:lstStyle/>
                    <a:p>
                      <a:r>
                        <a:rPr lang="en-US" dirty="0">
                          <a:solidFill>
                            <a:schemeClr val="tx1"/>
                          </a:solidFill>
                        </a:rPr>
                        <a:t>Support towards</a:t>
                      </a:r>
                      <a:r>
                        <a:rPr lang="en-US" baseline="0" dirty="0">
                          <a:solidFill>
                            <a:schemeClr val="tx1"/>
                          </a:solidFill>
                        </a:rPr>
                        <a:t> National Sanitation Day</a:t>
                      </a:r>
                      <a:endParaRPr lang="en-GB" dirty="0">
                        <a:solidFill>
                          <a:schemeClr val="tx1"/>
                        </a:solidFill>
                      </a:endParaRPr>
                    </a:p>
                  </a:txBody>
                  <a:tcPr/>
                </a:tc>
                <a:tc>
                  <a:txBody>
                    <a:bodyPr/>
                    <a:lstStyle/>
                    <a:p>
                      <a:pPr algn="r"/>
                      <a:r>
                        <a:rPr lang="en-US" dirty="0"/>
                        <a:t>20,000.00</a:t>
                      </a:r>
                    </a:p>
                  </a:txBody>
                  <a:tcPr/>
                </a:tc>
                <a:tc>
                  <a:txBody>
                    <a:bodyPr/>
                    <a:lstStyle/>
                    <a:p>
                      <a:pPr algn="r"/>
                      <a:r>
                        <a:rPr lang="en-US" dirty="0" smtClean="0"/>
                        <a:t>0.00</a:t>
                      </a:r>
                      <a:endParaRPr lang="en-US" dirty="0"/>
                    </a:p>
                  </a:txBody>
                  <a:tcPr/>
                </a:tc>
                <a:extLst>
                  <a:ext uri="{0D108BD9-81ED-4DB2-BD59-A6C34878D82A}">
                    <a16:rowId xmlns:a16="http://schemas.microsoft.com/office/drawing/2014/main" xmlns="" val="10007"/>
                  </a:ext>
                </a:extLst>
              </a:tr>
              <a:tr h="570810">
                <a:tc>
                  <a:txBody>
                    <a:bodyPr/>
                    <a:lstStyle/>
                    <a:p>
                      <a:r>
                        <a:rPr lang="en-GB" dirty="0" smtClean="0"/>
                        <a:t>4.</a:t>
                      </a:r>
                      <a:endParaRPr lang="en-GB" dirty="0"/>
                    </a:p>
                  </a:txBody>
                  <a:tcPr/>
                </a:tc>
                <a:tc>
                  <a:txBody>
                    <a:bodyPr/>
                    <a:lstStyle/>
                    <a:p>
                      <a:r>
                        <a:rPr lang="en-GB" dirty="0">
                          <a:solidFill>
                            <a:schemeClr val="tx1"/>
                          </a:solidFill>
                        </a:rPr>
                        <a:t>Purchase of Sanitation Equipment</a:t>
                      </a:r>
                    </a:p>
                  </a:txBody>
                  <a:tcPr/>
                </a:tc>
                <a:tc>
                  <a:txBody>
                    <a:bodyPr/>
                    <a:lstStyle/>
                    <a:p>
                      <a:pPr algn="r"/>
                      <a:r>
                        <a:rPr lang="en-US" dirty="0"/>
                        <a:t>40,000.00</a:t>
                      </a:r>
                    </a:p>
                  </a:txBody>
                  <a:tcPr/>
                </a:tc>
                <a:tc>
                  <a:txBody>
                    <a:bodyPr/>
                    <a:lstStyle/>
                    <a:p>
                      <a:pPr algn="r"/>
                      <a:r>
                        <a:rPr lang="en-US" dirty="0" smtClean="0"/>
                        <a:t>15,000.00</a:t>
                      </a:r>
                      <a:endParaRPr lang="en-US" dirty="0"/>
                    </a:p>
                  </a:txBody>
                  <a:tcPr/>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22</a:t>
            </a:fld>
            <a:endParaRPr lang="en-GB"/>
          </a:p>
        </p:txBody>
      </p:sp>
    </p:spTree>
    <p:extLst>
      <p:ext uri="{BB962C8B-B14F-4D97-AF65-F5344CB8AC3E}">
        <p14:creationId xmlns:p14="http://schemas.microsoft.com/office/powerpoint/2010/main" val="285022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91101163"/>
              </p:ext>
            </p:extLst>
          </p:nvPr>
        </p:nvGraphicFramePr>
        <p:xfrm>
          <a:off x="1023582" y="368490"/>
          <a:ext cx="10003809" cy="4973530"/>
        </p:xfrm>
        <a:graphic>
          <a:graphicData uri="http://schemas.openxmlformats.org/drawingml/2006/table">
            <a:tbl>
              <a:tblPr firstRow="1" bandRow="1">
                <a:tableStyleId>{5C22544A-7EE6-4342-B048-85BDC9FD1C3A}</a:tableStyleId>
              </a:tblPr>
              <a:tblGrid>
                <a:gridCol w="1015259">
                  <a:extLst>
                    <a:ext uri="{9D8B030D-6E8A-4147-A177-3AD203B41FA5}">
                      <a16:colId xmlns:a16="http://schemas.microsoft.com/office/drawing/2014/main" xmlns="" val="20000"/>
                    </a:ext>
                  </a:extLst>
                </a:gridCol>
                <a:gridCol w="4826155">
                  <a:extLst>
                    <a:ext uri="{9D8B030D-6E8A-4147-A177-3AD203B41FA5}">
                      <a16:colId xmlns:a16="http://schemas.microsoft.com/office/drawing/2014/main" xmlns="" val="20001"/>
                    </a:ext>
                  </a:extLst>
                </a:gridCol>
                <a:gridCol w="2251224">
                  <a:extLst>
                    <a:ext uri="{9D8B030D-6E8A-4147-A177-3AD203B41FA5}">
                      <a16:colId xmlns:a16="http://schemas.microsoft.com/office/drawing/2014/main" xmlns="" val="20002"/>
                    </a:ext>
                  </a:extLst>
                </a:gridCol>
                <a:gridCol w="1911171">
                  <a:extLst>
                    <a:ext uri="{9D8B030D-6E8A-4147-A177-3AD203B41FA5}">
                      <a16:colId xmlns:a16="http://schemas.microsoft.com/office/drawing/2014/main" xmlns="" val="20003"/>
                    </a:ext>
                  </a:extLst>
                </a:gridCol>
              </a:tblGrid>
              <a:tr h="994706">
                <a:tc gridSpan="4">
                  <a:txBody>
                    <a:bodyPr/>
                    <a:lstStyle/>
                    <a:p>
                      <a:pPr algn="ctr"/>
                      <a:r>
                        <a:rPr lang="en-US" sz="3200" dirty="0"/>
                        <a:t>DP SUPPORTED PEROGAMME (SAFETY</a:t>
                      </a:r>
                      <a:r>
                        <a:rPr lang="en-US" sz="3200" baseline="0" dirty="0"/>
                        <a:t> NET</a:t>
                      </a:r>
                      <a:r>
                        <a:rPr lang="en-US" sz="3200" dirty="0"/>
                        <a:t>)</a:t>
                      </a:r>
                      <a:endParaRPr lang="en-GB" sz="32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994706">
                <a:tc>
                  <a:txBody>
                    <a:bodyPr/>
                    <a:lstStyle/>
                    <a:p>
                      <a:r>
                        <a:rPr lang="en-US" sz="2000" dirty="0"/>
                        <a:t>NO.</a:t>
                      </a:r>
                      <a:endParaRPr lang="en-GB" sz="2000" dirty="0"/>
                    </a:p>
                  </a:txBody>
                  <a:tcPr/>
                </a:tc>
                <a:tc>
                  <a:txBody>
                    <a:bodyPr/>
                    <a:lstStyle/>
                    <a:p>
                      <a:r>
                        <a:rPr lang="en-US" sz="2000" dirty="0"/>
                        <a:t>NAME OF</a:t>
                      </a:r>
                      <a:r>
                        <a:rPr lang="en-US" sz="2000" baseline="0" dirty="0"/>
                        <a:t> ACTIVITY/PROJECT</a:t>
                      </a:r>
                      <a:endParaRPr lang="en-GB" sz="2000" dirty="0"/>
                    </a:p>
                  </a:txBody>
                  <a:tcPr/>
                </a:tc>
                <a:tc>
                  <a:txBody>
                    <a:bodyPr/>
                    <a:lstStyle/>
                    <a:p>
                      <a:r>
                        <a:rPr lang="en-US" sz="2000" dirty="0"/>
                        <a:t>BUDGET</a:t>
                      </a:r>
                      <a:endParaRPr lang="en-GB" sz="2000" dirty="0"/>
                    </a:p>
                  </a:txBody>
                  <a:tcPr/>
                </a:tc>
                <a:tc>
                  <a:txBody>
                    <a:bodyPr/>
                    <a:lstStyle/>
                    <a:p>
                      <a:r>
                        <a:rPr lang="en-US" sz="2000" dirty="0"/>
                        <a:t>ACTUAL AS @</a:t>
                      </a:r>
                      <a:r>
                        <a:rPr lang="en-US" sz="2000" baseline="0" dirty="0"/>
                        <a:t> </a:t>
                      </a:r>
                      <a:r>
                        <a:rPr lang="en-US" sz="2000" baseline="0" dirty="0" smtClean="0"/>
                        <a:t>SEP </a:t>
                      </a:r>
                      <a:r>
                        <a:rPr lang="en-US" sz="2000" baseline="0" dirty="0"/>
                        <a:t>2024</a:t>
                      </a:r>
                      <a:endParaRPr lang="en-GB" sz="2000" dirty="0"/>
                    </a:p>
                  </a:txBody>
                  <a:tcPr/>
                </a:tc>
                <a:extLst>
                  <a:ext uri="{0D108BD9-81ED-4DB2-BD59-A6C34878D82A}">
                    <a16:rowId xmlns:a16="http://schemas.microsoft.com/office/drawing/2014/main" xmlns="" val="10001"/>
                  </a:ext>
                </a:extLst>
              </a:tr>
              <a:tr h="994706">
                <a:tc>
                  <a:txBody>
                    <a:bodyPr/>
                    <a:lstStyle/>
                    <a:p>
                      <a:r>
                        <a:rPr lang="en-US" dirty="0"/>
                        <a:t>1.</a:t>
                      </a:r>
                      <a:endParaRPr lang="en-GB" dirty="0"/>
                    </a:p>
                  </a:txBody>
                  <a:tcPr/>
                </a:tc>
                <a:tc>
                  <a:txBody>
                    <a:bodyPr/>
                    <a:lstStyle/>
                    <a:p>
                      <a:r>
                        <a:rPr lang="en-US" dirty="0"/>
                        <a:t>Purchase</a:t>
                      </a:r>
                      <a:r>
                        <a:rPr lang="en-US" baseline="0" dirty="0"/>
                        <a:t> of Materials, Equipment and Seedlings</a:t>
                      </a:r>
                      <a:endParaRPr lang="en-US" dirty="0"/>
                    </a:p>
                  </a:txBody>
                  <a:tcPr/>
                </a:tc>
                <a:tc>
                  <a:txBody>
                    <a:bodyPr/>
                    <a:lstStyle/>
                    <a:p>
                      <a:r>
                        <a:rPr lang="en-US" dirty="0"/>
                        <a:t>450,000.00</a:t>
                      </a:r>
                    </a:p>
                  </a:txBody>
                  <a:tcPr/>
                </a:tc>
                <a:tc>
                  <a:txBody>
                    <a:bodyPr/>
                    <a:lstStyle/>
                    <a:p>
                      <a:r>
                        <a:rPr lang="en-US" dirty="0"/>
                        <a:t>232,755.84</a:t>
                      </a:r>
                    </a:p>
                  </a:txBody>
                  <a:tcPr/>
                </a:tc>
                <a:extLst>
                  <a:ext uri="{0D108BD9-81ED-4DB2-BD59-A6C34878D82A}">
                    <a16:rowId xmlns:a16="http://schemas.microsoft.com/office/drawing/2014/main" xmlns="" val="10002"/>
                  </a:ext>
                </a:extLst>
              </a:tr>
              <a:tr h="994706">
                <a:tc>
                  <a:txBody>
                    <a:bodyPr/>
                    <a:lstStyle/>
                    <a:p>
                      <a:r>
                        <a:rPr lang="en-GB" dirty="0"/>
                        <a:t>2.</a:t>
                      </a:r>
                    </a:p>
                  </a:txBody>
                  <a:tcPr/>
                </a:tc>
                <a:tc>
                  <a:txBody>
                    <a:bodyPr/>
                    <a:lstStyle/>
                    <a:p>
                      <a:r>
                        <a:rPr lang="en-US" dirty="0"/>
                        <a:t>Purchase</a:t>
                      </a:r>
                      <a:r>
                        <a:rPr lang="en-US" baseline="0" dirty="0"/>
                        <a:t> of Fuel and payment of Allowance for M&amp; E Activities</a:t>
                      </a:r>
                      <a:endParaRPr lang="en-US" dirty="0"/>
                    </a:p>
                  </a:txBody>
                  <a:tcPr/>
                </a:tc>
                <a:tc>
                  <a:txBody>
                    <a:bodyPr/>
                    <a:lstStyle/>
                    <a:p>
                      <a:r>
                        <a:rPr lang="en-US" dirty="0"/>
                        <a:t>200,000.00</a:t>
                      </a:r>
                    </a:p>
                  </a:txBody>
                  <a:tcPr/>
                </a:tc>
                <a:tc>
                  <a:txBody>
                    <a:bodyPr/>
                    <a:lstStyle/>
                    <a:p>
                      <a:r>
                        <a:rPr lang="en-US" dirty="0"/>
                        <a:t>8,770.00</a:t>
                      </a:r>
                    </a:p>
                  </a:txBody>
                  <a:tcPr/>
                </a:tc>
                <a:extLst>
                  <a:ext uri="{0D108BD9-81ED-4DB2-BD59-A6C34878D82A}">
                    <a16:rowId xmlns:a16="http://schemas.microsoft.com/office/drawing/2014/main" xmlns="" val="10004"/>
                  </a:ext>
                </a:extLst>
              </a:tr>
              <a:tr h="994706">
                <a:tc>
                  <a:txBody>
                    <a:bodyPr/>
                    <a:lstStyle/>
                    <a:p>
                      <a:endParaRPr lang="en-GB" sz="2000" b="1" dirty="0"/>
                    </a:p>
                  </a:txBody>
                  <a:tcPr/>
                </a:tc>
                <a:tc>
                  <a:txBody>
                    <a:bodyPr/>
                    <a:lstStyle/>
                    <a:p>
                      <a:r>
                        <a:rPr lang="en-US" sz="2000" b="1" dirty="0"/>
                        <a:t>TOTAL</a:t>
                      </a:r>
                    </a:p>
                  </a:txBody>
                  <a:tcPr/>
                </a:tc>
                <a:tc>
                  <a:txBody>
                    <a:bodyPr/>
                    <a:lstStyle/>
                    <a:p>
                      <a:r>
                        <a:rPr lang="en-US" b="1" dirty="0"/>
                        <a:t>650,000.00</a:t>
                      </a:r>
                    </a:p>
                  </a:txBody>
                  <a:tcPr/>
                </a:tc>
                <a:tc>
                  <a:txBody>
                    <a:bodyPr/>
                    <a:lstStyle/>
                    <a:p>
                      <a:r>
                        <a:rPr lang="en-US" b="1" dirty="0"/>
                        <a:t>241,525.84</a:t>
                      </a:r>
                    </a:p>
                  </a:txBody>
                  <a:tcPr/>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23</a:t>
            </a:fld>
            <a:endParaRPr lang="en-GB"/>
          </a:p>
        </p:txBody>
      </p:sp>
    </p:spTree>
    <p:extLst>
      <p:ext uri="{BB962C8B-B14F-4D97-AF65-F5344CB8AC3E}">
        <p14:creationId xmlns:p14="http://schemas.microsoft.com/office/powerpoint/2010/main" val="241190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16670602"/>
              </p:ext>
            </p:extLst>
          </p:nvPr>
        </p:nvGraphicFramePr>
        <p:xfrm>
          <a:off x="1210612" y="719665"/>
          <a:ext cx="10174312" cy="4305229"/>
        </p:xfrm>
        <a:graphic>
          <a:graphicData uri="http://schemas.openxmlformats.org/drawingml/2006/table">
            <a:tbl>
              <a:tblPr firstRow="1" bandRow="1">
                <a:tableStyleId>{5C22544A-7EE6-4342-B048-85BDC9FD1C3A}</a:tableStyleId>
              </a:tblPr>
              <a:tblGrid>
                <a:gridCol w="888644">
                  <a:extLst>
                    <a:ext uri="{9D8B030D-6E8A-4147-A177-3AD203B41FA5}">
                      <a16:colId xmlns:a16="http://schemas.microsoft.com/office/drawing/2014/main" xmlns="" val="20000"/>
                    </a:ext>
                  </a:extLst>
                </a:gridCol>
                <a:gridCol w="4353059">
                  <a:extLst>
                    <a:ext uri="{9D8B030D-6E8A-4147-A177-3AD203B41FA5}">
                      <a16:colId xmlns:a16="http://schemas.microsoft.com/office/drawing/2014/main" xmlns="" val="20001"/>
                    </a:ext>
                  </a:extLst>
                </a:gridCol>
                <a:gridCol w="2389031">
                  <a:extLst>
                    <a:ext uri="{9D8B030D-6E8A-4147-A177-3AD203B41FA5}">
                      <a16:colId xmlns:a16="http://schemas.microsoft.com/office/drawing/2014/main" xmlns="" val="20002"/>
                    </a:ext>
                  </a:extLst>
                </a:gridCol>
                <a:gridCol w="2543578">
                  <a:extLst>
                    <a:ext uri="{9D8B030D-6E8A-4147-A177-3AD203B41FA5}">
                      <a16:colId xmlns:a16="http://schemas.microsoft.com/office/drawing/2014/main" xmlns="" val="20003"/>
                    </a:ext>
                  </a:extLst>
                </a:gridCol>
              </a:tblGrid>
              <a:tr h="1247668">
                <a:tc gridSpan="4">
                  <a:txBody>
                    <a:bodyPr/>
                    <a:lstStyle/>
                    <a:p>
                      <a:pPr algn="ctr"/>
                      <a:r>
                        <a:rPr lang="en-US" sz="3200" dirty="0"/>
                        <a:t>GOVERNMENT</a:t>
                      </a:r>
                      <a:r>
                        <a:rPr lang="en-US" sz="3200" baseline="0" dirty="0"/>
                        <a:t> FLAGSHIP PROJECTS/PROGRAMMES</a:t>
                      </a:r>
                      <a:endParaRPr lang="en-GB" sz="32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794528">
                <a:tc>
                  <a:txBody>
                    <a:bodyPr/>
                    <a:lstStyle/>
                    <a:p>
                      <a:r>
                        <a:rPr lang="en-US" dirty="0"/>
                        <a:t>NO.</a:t>
                      </a:r>
                      <a:endParaRPr lang="en-GB" dirty="0"/>
                    </a:p>
                  </a:txBody>
                  <a:tcPr/>
                </a:tc>
                <a:tc>
                  <a:txBody>
                    <a:bodyPr/>
                    <a:lstStyle/>
                    <a:p>
                      <a:r>
                        <a:rPr lang="en-US" dirty="0"/>
                        <a:t>NAME OF ACTIVITY/PROJECT</a:t>
                      </a:r>
                      <a:endParaRPr lang="en-GB" dirty="0"/>
                    </a:p>
                  </a:txBody>
                  <a:tcPr/>
                </a:tc>
                <a:tc>
                  <a:txBody>
                    <a:bodyPr/>
                    <a:lstStyle/>
                    <a:p>
                      <a:r>
                        <a:rPr lang="en-US" dirty="0"/>
                        <a:t>BUDGET</a:t>
                      </a:r>
                      <a:endParaRPr lang="en-GB" dirty="0"/>
                    </a:p>
                  </a:txBody>
                  <a:tcPr/>
                </a:tc>
                <a:tc>
                  <a:txBody>
                    <a:bodyPr/>
                    <a:lstStyle/>
                    <a:p>
                      <a:r>
                        <a:rPr lang="en-US" dirty="0"/>
                        <a:t>ACTUAL </a:t>
                      </a:r>
                      <a:r>
                        <a:rPr lang="en-US" baseline="0" dirty="0" smtClean="0"/>
                        <a:t> AS </a:t>
                      </a:r>
                      <a:r>
                        <a:rPr lang="en-US" dirty="0" smtClean="0"/>
                        <a:t>@ SEP </a:t>
                      </a:r>
                      <a:r>
                        <a:rPr lang="en-US" dirty="0"/>
                        <a:t>2024</a:t>
                      </a:r>
                      <a:endParaRPr lang="en-GB" dirty="0"/>
                    </a:p>
                  </a:txBody>
                  <a:tcPr/>
                </a:tc>
                <a:extLst>
                  <a:ext uri="{0D108BD9-81ED-4DB2-BD59-A6C34878D82A}">
                    <a16:rowId xmlns:a16="http://schemas.microsoft.com/office/drawing/2014/main" xmlns="" val="10001"/>
                  </a:ext>
                </a:extLst>
              </a:tr>
              <a:tr h="839755">
                <a:tc>
                  <a:txBody>
                    <a:bodyPr/>
                    <a:lstStyle/>
                    <a:p>
                      <a:pPr algn="l" fontAlgn="b"/>
                      <a:r>
                        <a:rPr lang="en-GB" sz="1100" b="0" i="0" u="none" strike="noStrike" baseline="0" dirty="0">
                          <a:solidFill>
                            <a:srgbClr val="000000"/>
                          </a:solidFill>
                          <a:effectLst/>
                          <a:latin typeface="Calibri" panose="020F0502020204030204" pitchFamily="34" charset="0"/>
                        </a:rPr>
                        <a:t>    </a:t>
                      </a:r>
                      <a:r>
                        <a:rPr lang="en-GB" sz="1800" b="0" i="0" u="none" strike="noStrike" dirty="0">
                          <a:solidFill>
                            <a:srgbClr val="000000"/>
                          </a:solidFill>
                          <a:effectLst/>
                          <a:latin typeface="Calibri" panose="020F0502020204030204" pitchFamily="34" charset="0"/>
                        </a:rPr>
                        <a:t>1.</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ctr"/>
                      <a:r>
                        <a:rPr lang="en-GB" sz="1300" b="0" i="0" u="none" strike="noStrike" dirty="0">
                          <a:solidFill>
                            <a:srgbClr val="000000"/>
                          </a:solidFill>
                          <a:effectLst/>
                          <a:latin typeface="Calibri Light" panose="020F0302020204030204" pitchFamily="34" charset="0"/>
                        </a:rPr>
                        <a:t> </a:t>
                      </a:r>
                    </a:p>
                    <a:p>
                      <a:pPr algn="l" fontAlgn="ctr"/>
                      <a:endParaRPr lang="en-GB" sz="1300" b="0" i="0" u="none" strike="noStrike" dirty="0">
                        <a:solidFill>
                          <a:srgbClr val="000000"/>
                        </a:solidFill>
                        <a:effectLst/>
                        <a:latin typeface="Calibri Light" panose="020F0302020204030204" pitchFamily="34" charset="0"/>
                      </a:endParaRPr>
                    </a:p>
                    <a:p>
                      <a:pPr algn="l" fontAlgn="ctr"/>
                      <a:r>
                        <a:rPr lang="en-GB" sz="2000" b="0" i="0" u="none" strike="noStrike" dirty="0">
                          <a:solidFill>
                            <a:srgbClr val="000000"/>
                          </a:solidFill>
                          <a:effectLst/>
                          <a:latin typeface="Calibri Light" panose="020F0302020204030204" pitchFamily="34" charset="0"/>
                        </a:rPr>
                        <a:t>Support the implementation of Planting for Food and Jobs programme </a:t>
                      </a:r>
                    </a:p>
                  </a:txBody>
                  <a:tcPr marL="9525" marR="9525" marT="9525" marB="0" anchor="ctr"/>
                </a:tc>
                <a:tc>
                  <a:txBody>
                    <a:bodyPr/>
                    <a:lstStyle/>
                    <a:p>
                      <a:pPr algn="l"/>
                      <a:r>
                        <a:rPr lang="en-US" dirty="0"/>
                        <a:t> 30,000.00</a:t>
                      </a:r>
                    </a:p>
                  </a:txBody>
                  <a:tcPr marL="9525" marR="9525" marT="9525" marB="0" anchor="b"/>
                </a:tc>
                <a:tc>
                  <a:txBody>
                    <a:bodyPr/>
                    <a:lstStyle/>
                    <a:p>
                      <a:pPr algn="l"/>
                      <a:endParaRPr lang="en-US" dirty="0"/>
                    </a:p>
                    <a:p>
                      <a:pPr algn="l"/>
                      <a:endParaRPr lang="en-US" dirty="0"/>
                    </a:p>
                    <a:p>
                      <a:pPr algn="l"/>
                      <a:r>
                        <a:rPr lang="en-US" dirty="0" smtClean="0"/>
                        <a:t>0.00</a:t>
                      </a:r>
                    </a:p>
                  </a:txBody>
                  <a:tcPr/>
                </a:tc>
                <a:extLst>
                  <a:ext uri="{0D108BD9-81ED-4DB2-BD59-A6C34878D82A}">
                    <a16:rowId xmlns:a16="http://schemas.microsoft.com/office/drawing/2014/main" xmlns="" val="10002"/>
                  </a:ext>
                </a:extLst>
              </a:tr>
              <a:tr h="1247668">
                <a:tc>
                  <a:txBody>
                    <a:bodyPr/>
                    <a:lstStyle/>
                    <a:p>
                      <a:r>
                        <a:rPr lang="en-US" dirty="0"/>
                        <a:t> 2.</a:t>
                      </a:r>
                      <a:endParaRPr lang="en-GB" dirty="0"/>
                    </a:p>
                  </a:txBody>
                  <a:tcPr/>
                </a:tc>
                <a:tc>
                  <a:txBody>
                    <a:bodyPr/>
                    <a:lstStyle/>
                    <a:p>
                      <a:r>
                        <a:rPr lang="en-US" sz="2000" dirty="0"/>
                        <a:t>Support</a:t>
                      </a:r>
                      <a:r>
                        <a:rPr lang="en-US" sz="2000" baseline="0" dirty="0"/>
                        <a:t> the implementation of Planting for Export and Rural Development (PERD)</a:t>
                      </a:r>
                      <a:endParaRPr lang="en-GB" sz="2000" dirty="0"/>
                    </a:p>
                  </a:txBody>
                  <a:tcPr/>
                </a:tc>
                <a:tc>
                  <a:txBody>
                    <a:bodyPr/>
                    <a:lstStyle/>
                    <a:p>
                      <a:endParaRPr lang="en-US" dirty="0"/>
                    </a:p>
                    <a:p>
                      <a:r>
                        <a:rPr lang="en-US" dirty="0"/>
                        <a:t>35,500.00</a:t>
                      </a:r>
                    </a:p>
                  </a:txBody>
                  <a:tcPr/>
                </a:tc>
                <a:tc>
                  <a:txBody>
                    <a:bodyPr/>
                    <a:lstStyle/>
                    <a:p>
                      <a:endParaRPr lang="en-US" dirty="0" smtClean="0"/>
                    </a:p>
                    <a:p>
                      <a:r>
                        <a:rPr lang="en-US" dirty="0" smtClean="0"/>
                        <a:t>0.00</a:t>
                      </a:r>
                      <a:endParaRPr lang="en-US" dirty="0"/>
                    </a:p>
                  </a:txBody>
                  <a:tcPr/>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24</a:t>
            </a:fld>
            <a:endParaRPr lang="en-GB"/>
          </a:p>
        </p:txBody>
      </p:sp>
    </p:spTree>
    <p:extLst>
      <p:ext uri="{BB962C8B-B14F-4D97-AF65-F5344CB8AC3E}">
        <p14:creationId xmlns:p14="http://schemas.microsoft.com/office/powerpoint/2010/main" val="176407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83494937"/>
              </p:ext>
            </p:extLst>
          </p:nvPr>
        </p:nvGraphicFramePr>
        <p:xfrm>
          <a:off x="1455313" y="2704563"/>
          <a:ext cx="8704687" cy="1005840"/>
        </p:xfrm>
        <a:graphic>
          <a:graphicData uri="http://schemas.openxmlformats.org/drawingml/2006/table">
            <a:tbl>
              <a:tblPr firstRow="1" bandRow="1">
                <a:tableStyleId>{5C22544A-7EE6-4342-B048-85BDC9FD1C3A}</a:tableStyleId>
              </a:tblPr>
              <a:tblGrid>
                <a:gridCol w="8704687">
                  <a:extLst>
                    <a:ext uri="{9D8B030D-6E8A-4147-A177-3AD203B41FA5}">
                      <a16:colId xmlns:a16="http://schemas.microsoft.com/office/drawing/2014/main" xmlns="" val="20000"/>
                    </a:ext>
                  </a:extLst>
                </a:gridCol>
              </a:tblGrid>
              <a:tr h="901522">
                <a:tc>
                  <a:txBody>
                    <a:bodyPr/>
                    <a:lstStyle/>
                    <a:p>
                      <a:pPr algn="ctr"/>
                      <a:r>
                        <a:rPr lang="en-US" sz="6000" dirty="0"/>
                        <a:t>OUTLOOK</a:t>
                      </a:r>
                      <a:r>
                        <a:rPr lang="en-US" sz="6000" baseline="0" dirty="0"/>
                        <a:t> FOR 2025</a:t>
                      </a:r>
                      <a:endParaRPr lang="en-GB" sz="6000" dirty="0"/>
                    </a:p>
                  </a:txBody>
                  <a:tcPr/>
                </a:tc>
                <a:extLst>
                  <a:ext uri="{0D108BD9-81ED-4DB2-BD59-A6C34878D82A}">
                    <a16:rowId xmlns:a16="http://schemas.microsoft.com/office/drawing/2014/main" xmlns="" val="10000"/>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25</a:t>
            </a:fld>
            <a:endParaRPr lang="en-GB"/>
          </a:p>
        </p:txBody>
      </p:sp>
    </p:spTree>
    <p:extLst>
      <p:ext uri="{BB962C8B-B14F-4D97-AF65-F5344CB8AC3E}">
        <p14:creationId xmlns:p14="http://schemas.microsoft.com/office/powerpoint/2010/main" val="305983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74928659"/>
              </p:ext>
            </p:extLst>
          </p:nvPr>
        </p:nvGraphicFramePr>
        <p:xfrm>
          <a:off x="373487" y="399246"/>
          <a:ext cx="11153105" cy="6080909"/>
        </p:xfrm>
        <a:graphic>
          <a:graphicData uri="http://schemas.openxmlformats.org/drawingml/2006/table">
            <a:tbl>
              <a:tblPr firstRow="1" bandRow="1">
                <a:tableStyleId>{5C22544A-7EE6-4342-B048-85BDC9FD1C3A}</a:tableStyleId>
              </a:tblPr>
              <a:tblGrid>
                <a:gridCol w="2442687">
                  <a:extLst>
                    <a:ext uri="{9D8B030D-6E8A-4147-A177-3AD203B41FA5}">
                      <a16:colId xmlns:a16="http://schemas.microsoft.com/office/drawing/2014/main" xmlns="" val="20000"/>
                    </a:ext>
                  </a:extLst>
                </a:gridCol>
                <a:gridCol w="6675556">
                  <a:extLst>
                    <a:ext uri="{9D8B030D-6E8A-4147-A177-3AD203B41FA5}">
                      <a16:colId xmlns:a16="http://schemas.microsoft.com/office/drawing/2014/main" xmlns="" val="20001"/>
                    </a:ext>
                  </a:extLst>
                </a:gridCol>
                <a:gridCol w="2034862">
                  <a:extLst>
                    <a:ext uri="{9D8B030D-6E8A-4147-A177-3AD203B41FA5}">
                      <a16:colId xmlns:a16="http://schemas.microsoft.com/office/drawing/2014/main" xmlns="" val="20002"/>
                    </a:ext>
                  </a:extLst>
                </a:gridCol>
              </a:tblGrid>
              <a:tr h="93322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a:t>JUABOSO ADOPTED POLICY</a:t>
                      </a:r>
                      <a:r>
                        <a:rPr lang="en-US" sz="4000" baseline="0" dirty="0"/>
                        <a:t> OBJECTIVES FOR 2025</a:t>
                      </a:r>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787411">
                <a:tc>
                  <a:txBody>
                    <a:bodyPr/>
                    <a:lstStyle/>
                    <a:p>
                      <a:pPr algn="ctr"/>
                      <a:r>
                        <a:rPr lang="en-US" sz="3200" dirty="0"/>
                        <a:t>FOCUS AREA</a:t>
                      </a:r>
                      <a:endParaRPr lang="en-GB" sz="3200" dirty="0"/>
                    </a:p>
                  </a:txBody>
                  <a:tcPr/>
                </a:tc>
                <a:tc>
                  <a:txBody>
                    <a:bodyPr/>
                    <a:lstStyle/>
                    <a:p>
                      <a:pPr algn="ctr"/>
                      <a:r>
                        <a:rPr lang="en-US" sz="2800" dirty="0"/>
                        <a:t>ADOPTED</a:t>
                      </a:r>
                      <a:r>
                        <a:rPr lang="en-US" sz="2800" baseline="0" dirty="0"/>
                        <a:t> POLICY OBJECTIVES</a:t>
                      </a:r>
                      <a:endParaRPr lang="en-GB" sz="2800" dirty="0"/>
                    </a:p>
                  </a:txBody>
                  <a:tcPr/>
                </a:tc>
                <a:tc>
                  <a:txBody>
                    <a:bodyPr/>
                    <a:lstStyle/>
                    <a:p>
                      <a:r>
                        <a:rPr lang="en-US" sz="2400" dirty="0"/>
                        <a:t>BUDGET ALLOCATION</a:t>
                      </a:r>
                      <a:endParaRPr lang="en-GB" sz="2400" dirty="0"/>
                    </a:p>
                  </a:txBody>
                  <a:tcPr/>
                </a:tc>
                <a:extLst>
                  <a:ext uri="{0D108BD9-81ED-4DB2-BD59-A6C34878D82A}">
                    <a16:rowId xmlns:a16="http://schemas.microsoft.com/office/drawing/2014/main" xmlns="" val="10001"/>
                  </a:ext>
                </a:extLst>
              </a:tr>
              <a:tr h="874901">
                <a:tc>
                  <a:txBody>
                    <a:bodyPr/>
                    <a:lstStyle/>
                    <a:p>
                      <a:r>
                        <a:rPr lang="en-US" sz="1800" dirty="0"/>
                        <a:t>LOCAL GOVERNMENCE</a:t>
                      </a:r>
                      <a:r>
                        <a:rPr lang="en-US" sz="1800" baseline="0" dirty="0"/>
                        <a:t> </a:t>
                      </a:r>
                      <a:r>
                        <a:rPr lang="en-US" sz="1800" dirty="0"/>
                        <a:t>AND DECENTRALIZATION</a:t>
                      </a:r>
                      <a:endParaRPr lang="en-GB" sz="1800" dirty="0"/>
                    </a:p>
                  </a:txBody>
                  <a:tcPr/>
                </a:tc>
                <a:tc>
                  <a:txBody>
                    <a:bodyPr/>
                    <a:lstStyle/>
                    <a:p>
                      <a:r>
                        <a:rPr lang="en-US" sz="1800" dirty="0">
                          <a:solidFill>
                            <a:schemeClr val="tx1"/>
                          </a:solidFill>
                          <a:effectLst/>
                          <a:latin typeface="Times New Roman" panose="02020603050405020304" pitchFamily="18" charset="0"/>
                          <a:ea typeface="Calibri" panose="020F0502020204030204" pitchFamily="34" charset="0"/>
                        </a:rPr>
                        <a:t>Deepen political, financial and administrative decentralization</a:t>
                      </a:r>
                      <a:endParaRPr lang="en-GB" sz="1800" dirty="0">
                        <a:solidFill>
                          <a:schemeClr val="tx1"/>
                        </a:solidFill>
                      </a:endParaRPr>
                    </a:p>
                  </a:txBody>
                  <a:tcPr/>
                </a:tc>
                <a:tc>
                  <a:txBody>
                    <a:bodyPr/>
                    <a:lstStyle/>
                    <a:p>
                      <a:pPr algn="l" fontAlgn="b"/>
                      <a:r>
                        <a:rPr lang="en-US" sz="1800" b="0" i="0" u="none" strike="noStrike" dirty="0">
                          <a:solidFill>
                            <a:srgbClr val="000000"/>
                          </a:solidFill>
                          <a:effectLst/>
                          <a:latin typeface="Calibri" panose="020F0502020204030204" pitchFamily="34" charset="0"/>
                        </a:rPr>
                        <a:t>         2,954,802.51 </a:t>
                      </a:r>
                    </a:p>
                  </a:txBody>
                  <a:tcPr marL="7620" marR="7620" marT="7620" marB="0" anchor="b"/>
                </a:tc>
                <a:extLst>
                  <a:ext uri="{0D108BD9-81ED-4DB2-BD59-A6C34878D82A}">
                    <a16:rowId xmlns:a16="http://schemas.microsoft.com/office/drawing/2014/main" xmlns="" val="10002"/>
                  </a:ext>
                </a:extLst>
              </a:tr>
              <a:tr h="874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PUBLIC</a:t>
                      </a:r>
                      <a:r>
                        <a:rPr lang="en-US" sz="1800" baseline="0" dirty="0"/>
                        <a:t> POLICY MANAGEMENT</a:t>
                      </a:r>
                      <a:endParaRPr lang="en-GB" sz="1800" dirty="0"/>
                    </a:p>
                    <a:p>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Calibri" panose="020F0502020204030204" pitchFamily="34" charset="0"/>
                        </a:rPr>
                        <a:t>Enhance</a:t>
                      </a:r>
                      <a:r>
                        <a:rPr lang="en-US" sz="1800" baseline="0" dirty="0">
                          <a:solidFill>
                            <a:schemeClr val="tx1"/>
                          </a:solidFill>
                          <a:effectLst/>
                          <a:latin typeface="Times New Roman" panose="02020603050405020304" pitchFamily="18" charset="0"/>
                          <a:ea typeface="Calibri" panose="020F0502020204030204" pitchFamily="34" charset="0"/>
                        </a:rPr>
                        <a:t> Capacity for policy formulation and Coordination</a:t>
                      </a:r>
                      <a:endParaRPr lang="en-US" sz="1800" dirty="0">
                        <a:solidFill>
                          <a:schemeClr val="tx1"/>
                        </a:solidFill>
                        <a:effectLst/>
                        <a:latin typeface="Times New Roman" panose="02020603050405020304" pitchFamily="18"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ffectLst/>
                        <a:latin typeface="Times New Roman" panose="02020603050405020304" pitchFamily="18" charset="0"/>
                        <a:ea typeface="Calibri" panose="020F0502020204030204" pitchFamily="34" charset="0"/>
                      </a:endParaRPr>
                    </a:p>
                  </a:txBody>
                  <a:tcPr/>
                </a:tc>
                <a:tc>
                  <a:txBody>
                    <a:bodyPr/>
                    <a:lstStyle/>
                    <a:p>
                      <a:pPr algn="l" fontAlgn="b"/>
                      <a:r>
                        <a:rPr lang="en-US" sz="1800" b="0" i="0" u="none" strike="noStrike">
                          <a:solidFill>
                            <a:srgbClr val="000000"/>
                          </a:solidFill>
                          <a:effectLst/>
                          <a:latin typeface="Calibri" panose="020F0502020204030204" pitchFamily="34" charset="0"/>
                        </a:rPr>
                        <a:t>         2,560,182.21 </a:t>
                      </a:r>
                    </a:p>
                  </a:txBody>
                  <a:tcPr marL="7620" marR="7620" marT="7620" marB="0" anchor="b"/>
                </a:tc>
                <a:extLst>
                  <a:ext uri="{0D108BD9-81ED-4DB2-BD59-A6C34878D82A}">
                    <a16:rowId xmlns:a16="http://schemas.microsoft.com/office/drawing/2014/main" xmlns="" val="10003"/>
                  </a:ext>
                </a:extLst>
              </a:tr>
              <a:tr h="667121">
                <a:tc>
                  <a:txBody>
                    <a:bodyPr/>
                    <a:lstStyle/>
                    <a:p>
                      <a:r>
                        <a:rPr lang="en-US" sz="1800" dirty="0"/>
                        <a:t>HEALTH AND HEALTH SERVICE</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Calibri" panose="020F0502020204030204" pitchFamily="34" charset="0"/>
                        </a:rPr>
                        <a:t>Ensure accessible, and quality Universal Health Coverage (UHC) for all</a:t>
                      </a:r>
                      <a:endParaRPr lang="en-US" sz="1800" dirty="0">
                        <a:solidFill>
                          <a:schemeClr val="tx1"/>
                        </a:solidFill>
                        <a:latin typeface="Times New Roman" panose="02020603050405020304" pitchFamily="18" charset="0"/>
                        <a:ea typeface="Calibri" panose="020F0502020204030204" pitchFamily="34" charset="0"/>
                      </a:endParaRPr>
                    </a:p>
                  </a:txBody>
                  <a:tcPr/>
                </a:tc>
                <a:tc>
                  <a:txBody>
                    <a:bodyPr/>
                    <a:lstStyle/>
                    <a:p>
                      <a:pPr algn="l" fontAlgn="b"/>
                      <a:r>
                        <a:rPr lang="en-US" sz="1800" b="0" i="0" u="none" strike="noStrike" dirty="0">
                          <a:solidFill>
                            <a:srgbClr val="000000"/>
                          </a:solidFill>
                          <a:effectLst/>
                          <a:latin typeface="Calibri" panose="020F0502020204030204" pitchFamily="34" charset="0"/>
                        </a:rPr>
                        <a:t>             853,234.35 </a:t>
                      </a:r>
                    </a:p>
                  </a:txBody>
                  <a:tcPr marL="7620" marR="7620" marT="7620" marB="0" anchor="b"/>
                </a:tc>
                <a:extLst>
                  <a:ext uri="{0D108BD9-81ED-4DB2-BD59-A6C34878D82A}">
                    <a16:rowId xmlns:a16="http://schemas.microsoft.com/office/drawing/2014/main" xmlns="" val="10004"/>
                  </a:ext>
                </a:extLst>
              </a:tr>
              <a:tr h="874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WATER</a:t>
                      </a:r>
                      <a:r>
                        <a:rPr lang="en-US" sz="1800" baseline="0" dirty="0"/>
                        <a:t> AND SANITATION</a:t>
                      </a:r>
                      <a:endParaRPr lang="en-GB" sz="1800" dirty="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Calibri" panose="020F0502020204030204" pitchFamily="34" charset="0"/>
                        </a:rPr>
                        <a:t>Improve access to safe, reliable and sustainable water supply services for all</a:t>
                      </a:r>
                    </a:p>
                    <a:p>
                      <a:endParaRPr lang="en-GB" dirty="0">
                        <a:solidFill>
                          <a:schemeClr val="tx1"/>
                        </a:solidFill>
                      </a:endParaRPr>
                    </a:p>
                  </a:txBody>
                  <a:tcPr/>
                </a:tc>
                <a:tc>
                  <a:txBody>
                    <a:bodyPr/>
                    <a:lstStyle/>
                    <a:p>
                      <a:pPr algn="l" fontAlgn="b"/>
                      <a:r>
                        <a:rPr lang="en-US" sz="1800" b="0" i="0" u="none" strike="noStrike">
                          <a:solidFill>
                            <a:srgbClr val="000000"/>
                          </a:solidFill>
                          <a:effectLst/>
                          <a:latin typeface="Calibri" panose="020F0502020204030204" pitchFamily="34" charset="0"/>
                        </a:rPr>
                        <a:t>         1,051,415.02 </a:t>
                      </a:r>
                    </a:p>
                  </a:txBody>
                  <a:tcPr marL="7620" marR="7620" marT="7620" marB="0" anchor="b"/>
                </a:tc>
                <a:extLst>
                  <a:ext uri="{0D108BD9-81ED-4DB2-BD59-A6C34878D82A}">
                    <a16:rowId xmlns:a16="http://schemas.microsoft.com/office/drawing/2014/main" xmlns="" val="10005"/>
                  </a:ext>
                </a:extLst>
              </a:tr>
              <a:tr h="6671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EDUCATION AND TRAINING</a:t>
                      </a:r>
                      <a:endParaRPr lang="en-GB" sz="1800" dirty="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Calibri" panose="020F0502020204030204" pitchFamily="34" charset="0"/>
                        </a:rPr>
                        <a:t>Enhance equitable access to, and participation in quality education at all levels</a:t>
                      </a:r>
                      <a:endParaRPr lang="en-GB" sz="1800" dirty="0">
                        <a:solidFill>
                          <a:schemeClr val="tx1"/>
                        </a:solidFill>
                        <a:effectLst/>
                        <a:latin typeface="Times New Roman" panose="02020603050405020304" pitchFamily="18" charset="0"/>
                        <a:ea typeface="Calibri" panose="020F0502020204030204" pitchFamily="34" charset="0"/>
                      </a:endParaRPr>
                    </a:p>
                    <a:p>
                      <a:endParaRPr lang="en-GB" dirty="0">
                        <a:solidFill>
                          <a:schemeClr val="tx1"/>
                        </a:solidFill>
                      </a:endParaRPr>
                    </a:p>
                  </a:txBody>
                  <a:tcPr/>
                </a:tc>
                <a:tc>
                  <a:txBody>
                    <a:bodyPr/>
                    <a:lstStyle/>
                    <a:p>
                      <a:pPr algn="l" fontAlgn="b"/>
                      <a:r>
                        <a:rPr lang="en-US" sz="1800" b="0" i="0" u="none" strike="noStrike" dirty="0">
                          <a:solidFill>
                            <a:srgbClr val="000000"/>
                          </a:solidFill>
                          <a:effectLst/>
                          <a:latin typeface="Calibri" panose="020F0502020204030204" pitchFamily="34" charset="0"/>
                        </a:rPr>
                        <a:t>         3,951,482.65 </a:t>
                      </a:r>
                    </a:p>
                  </a:txBody>
                  <a:tcPr marL="7620" marR="7620" marT="7620" marB="0" anchor="b"/>
                </a:tc>
                <a:extLst>
                  <a:ext uri="{0D108BD9-81ED-4DB2-BD59-A6C34878D82A}">
                    <a16:rowId xmlns:a16="http://schemas.microsoft.com/office/drawing/2014/main" xmlns="" val="10006"/>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26</a:t>
            </a:fld>
            <a:endParaRPr lang="en-GB"/>
          </a:p>
        </p:txBody>
      </p:sp>
    </p:spTree>
    <p:extLst>
      <p:ext uri="{BB962C8B-B14F-4D97-AF65-F5344CB8AC3E}">
        <p14:creationId xmlns:p14="http://schemas.microsoft.com/office/powerpoint/2010/main" val="2951268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49340164"/>
              </p:ext>
            </p:extLst>
          </p:nvPr>
        </p:nvGraphicFramePr>
        <p:xfrm>
          <a:off x="373487" y="399246"/>
          <a:ext cx="11153105" cy="6034361"/>
        </p:xfrm>
        <a:graphic>
          <a:graphicData uri="http://schemas.openxmlformats.org/drawingml/2006/table">
            <a:tbl>
              <a:tblPr firstRow="1" bandRow="1">
                <a:tableStyleId>{5C22544A-7EE6-4342-B048-85BDC9FD1C3A}</a:tableStyleId>
              </a:tblPr>
              <a:tblGrid>
                <a:gridCol w="2442687">
                  <a:extLst>
                    <a:ext uri="{9D8B030D-6E8A-4147-A177-3AD203B41FA5}">
                      <a16:colId xmlns:a16="http://schemas.microsoft.com/office/drawing/2014/main" xmlns="" val="20000"/>
                    </a:ext>
                  </a:extLst>
                </a:gridCol>
                <a:gridCol w="6675556">
                  <a:extLst>
                    <a:ext uri="{9D8B030D-6E8A-4147-A177-3AD203B41FA5}">
                      <a16:colId xmlns:a16="http://schemas.microsoft.com/office/drawing/2014/main" xmlns="" val="20001"/>
                    </a:ext>
                  </a:extLst>
                </a:gridCol>
                <a:gridCol w="2034862">
                  <a:extLst>
                    <a:ext uri="{9D8B030D-6E8A-4147-A177-3AD203B41FA5}">
                      <a16:colId xmlns:a16="http://schemas.microsoft.com/office/drawing/2014/main" xmlns="" val="20002"/>
                    </a:ext>
                  </a:extLst>
                </a:gridCol>
              </a:tblGrid>
              <a:tr h="9384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a:t>JUABOSO ADOPTED POLICY</a:t>
                      </a:r>
                      <a:r>
                        <a:rPr lang="en-US" sz="4000" baseline="0" dirty="0"/>
                        <a:t> OBJECTIVES FOR </a:t>
                      </a:r>
                      <a:r>
                        <a:rPr lang="en-US" sz="4000" baseline="0" dirty="0" smtClean="0"/>
                        <a:t>2025</a:t>
                      </a:r>
                      <a:endParaRPr lang="en-GB" sz="4000" dirty="0"/>
                    </a:p>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791775">
                <a:tc>
                  <a:txBody>
                    <a:bodyPr/>
                    <a:lstStyle/>
                    <a:p>
                      <a:pPr algn="ctr"/>
                      <a:r>
                        <a:rPr lang="en-US" sz="3200" dirty="0"/>
                        <a:t>FOCUS AREA</a:t>
                      </a:r>
                      <a:endParaRPr lang="en-GB" sz="3200" dirty="0"/>
                    </a:p>
                  </a:txBody>
                  <a:tcPr/>
                </a:tc>
                <a:tc>
                  <a:txBody>
                    <a:bodyPr/>
                    <a:lstStyle/>
                    <a:p>
                      <a:pPr algn="ctr"/>
                      <a:r>
                        <a:rPr lang="en-US" sz="2800" dirty="0"/>
                        <a:t>ADOPTED</a:t>
                      </a:r>
                      <a:r>
                        <a:rPr lang="en-US" sz="2800" baseline="0" dirty="0"/>
                        <a:t> POLICY OBJECTIVES</a:t>
                      </a:r>
                      <a:endParaRPr lang="en-GB" sz="2800" dirty="0"/>
                    </a:p>
                  </a:txBody>
                  <a:tcPr/>
                </a:tc>
                <a:tc>
                  <a:txBody>
                    <a:bodyPr/>
                    <a:lstStyle/>
                    <a:p>
                      <a:r>
                        <a:rPr lang="en-US" sz="2400" dirty="0"/>
                        <a:t>BUDGET ALLOCATION</a:t>
                      </a:r>
                      <a:endParaRPr lang="en-GB" sz="2400" dirty="0"/>
                    </a:p>
                  </a:txBody>
                  <a:tcPr/>
                </a:tc>
                <a:extLst>
                  <a:ext uri="{0D108BD9-81ED-4DB2-BD59-A6C34878D82A}">
                    <a16:rowId xmlns:a16="http://schemas.microsoft.com/office/drawing/2014/main" xmlns="" val="10001"/>
                  </a:ext>
                </a:extLst>
              </a:tr>
              <a:tr h="632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TRANSPORT</a:t>
                      </a:r>
                      <a:r>
                        <a:rPr lang="en-US" sz="1800" baseline="0" dirty="0"/>
                        <a:t> INFRASTRUCTURE</a:t>
                      </a:r>
                      <a:endParaRPr lang="en-GB"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Calibri" panose="020F0502020204030204" pitchFamily="34" charset="0"/>
                        </a:rPr>
                        <a:t>Improve efficiency and effectiveness of road Transport</a:t>
                      </a:r>
                      <a:r>
                        <a:rPr lang="en-US" sz="1800" baseline="0" dirty="0">
                          <a:solidFill>
                            <a:schemeClr val="tx1"/>
                          </a:solidFill>
                          <a:effectLst/>
                          <a:latin typeface="Times New Roman" panose="02020603050405020304" pitchFamily="18" charset="0"/>
                          <a:ea typeface="Calibri" panose="020F0502020204030204" pitchFamily="34" charset="0"/>
                        </a:rPr>
                        <a:t> infrastructure and Services</a:t>
                      </a:r>
                      <a:endParaRPr lang="en-US" sz="1800" dirty="0">
                        <a:solidFill>
                          <a:schemeClr val="tx1"/>
                        </a:solidFill>
                        <a:effectLst/>
                        <a:latin typeface="Times New Roman" panose="02020603050405020304" pitchFamily="18"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ffectLst/>
                        <a:latin typeface="Times New Roman" panose="02020603050405020304" pitchFamily="18" charset="0"/>
                        <a:ea typeface="Calibri" panose="020F0502020204030204" pitchFamily="34" charset="0"/>
                      </a:endParaRPr>
                    </a:p>
                  </a:txBody>
                  <a:tcPr/>
                </a:tc>
                <a:tc>
                  <a:txBody>
                    <a:bodyPr/>
                    <a:lstStyle/>
                    <a:p>
                      <a:pPr algn="l" fontAlgn="b"/>
                      <a:r>
                        <a:rPr lang="en-US" sz="1800" b="0" i="0" u="none" strike="noStrike" dirty="0">
                          <a:solidFill>
                            <a:srgbClr val="000000"/>
                          </a:solidFill>
                          <a:effectLst/>
                          <a:latin typeface="Calibri" panose="020F0502020204030204" pitchFamily="34" charset="0"/>
                        </a:rPr>
                        <a:t>             754,918.12 </a:t>
                      </a:r>
                    </a:p>
                  </a:txBody>
                  <a:tcPr marL="7620" marR="7620" marT="7620" marB="0" anchor="b"/>
                </a:tc>
                <a:extLst>
                  <a:ext uri="{0D108BD9-81ED-4DB2-BD59-A6C34878D82A}">
                    <a16:rowId xmlns:a16="http://schemas.microsoft.com/office/drawing/2014/main" xmlns="" val="10002"/>
                  </a:ext>
                </a:extLst>
              </a:tr>
              <a:tr h="638681">
                <a:tc>
                  <a:txBody>
                    <a:bodyPr/>
                    <a:lstStyle/>
                    <a:p>
                      <a:r>
                        <a:rPr lang="en-US" sz="1800" dirty="0"/>
                        <a:t>HUMAN</a:t>
                      </a:r>
                      <a:r>
                        <a:rPr lang="en-US" sz="1800" baseline="0" dirty="0"/>
                        <a:t> SETTLEMENT AND HOUSING</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ea typeface="Calibri" panose="020F0502020204030204" pitchFamily="34" charset="0"/>
                        </a:rPr>
                        <a:t>Promote sustainable,</a:t>
                      </a:r>
                      <a:r>
                        <a:rPr lang="en-US" sz="1800" baseline="0" dirty="0">
                          <a:solidFill>
                            <a:schemeClr val="tx1"/>
                          </a:solidFill>
                          <a:latin typeface="Times New Roman" panose="02020603050405020304" pitchFamily="18" charset="0"/>
                          <a:ea typeface="Calibri" panose="020F0502020204030204" pitchFamily="34" charset="0"/>
                        </a:rPr>
                        <a:t> spatially integrated, balanced and orderly development of human settlement</a:t>
                      </a:r>
                      <a:endParaRPr lang="en-US" sz="1800" dirty="0">
                        <a:solidFill>
                          <a:schemeClr val="tx1"/>
                        </a:solidFill>
                        <a:latin typeface="Times New Roman" panose="02020603050405020304" pitchFamily="18" charset="0"/>
                        <a:ea typeface="Calibri" panose="020F0502020204030204" pitchFamily="34" charset="0"/>
                      </a:endParaRPr>
                    </a:p>
                  </a:txBody>
                  <a:tcPr/>
                </a:tc>
                <a:tc>
                  <a:txBody>
                    <a:bodyPr/>
                    <a:lstStyle/>
                    <a:p>
                      <a:pPr algn="l" fontAlgn="b"/>
                      <a:r>
                        <a:rPr lang="en-US" sz="1800" b="0" i="0" u="none" strike="noStrike" dirty="0">
                          <a:solidFill>
                            <a:srgbClr val="000000"/>
                          </a:solidFill>
                          <a:effectLst/>
                          <a:latin typeface="Calibri" panose="020F0502020204030204" pitchFamily="34" charset="0"/>
                        </a:rPr>
                        <a:t>             518,203.00 </a:t>
                      </a:r>
                    </a:p>
                  </a:txBody>
                  <a:tcPr marL="7620" marR="7620" marT="7620" marB="0" anchor="b"/>
                </a:tc>
                <a:extLst>
                  <a:ext uri="{0D108BD9-81ED-4DB2-BD59-A6C34878D82A}">
                    <a16:rowId xmlns:a16="http://schemas.microsoft.com/office/drawing/2014/main" xmlns="" val="10003"/>
                  </a:ext>
                </a:extLst>
              </a:tr>
              <a:tr h="615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AGRICULTURE</a:t>
                      </a:r>
                      <a:r>
                        <a:rPr lang="en-US" sz="1800" baseline="0" dirty="0"/>
                        <a:t> AND RURAL DEVELOPMENT</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Calibri" panose="020F0502020204030204" pitchFamily="34" charset="0"/>
                        </a:rPr>
                        <a:t>Modernize</a:t>
                      </a:r>
                      <a:r>
                        <a:rPr lang="en-US" sz="1800" baseline="0" dirty="0">
                          <a:solidFill>
                            <a:schemeClr val="tx1"/>
                          </a:solidFill>
                          <a:effectLst/>
                          <a:latin typeface="Times New Roman" panose="02020603050405020304" pitchFamily="18" charset="0"/>
                          <a:ea typeface="Calibri" panose="020F0502020204030204" pitchFamily="34" charset="0"/>
                        </a:rPr>
                        <a:t> and enhance Agricultural Production Systems</a:t>
                      </a:r>
                      <a:endParaRPr lang="en-US" sz="1800" dirty="0">
                        <a:solidFill>
                          <a:schemeClr val="tx1"/>
                        </a:solidFill>
                        <a:latin typeface="Times New Roman" panose="02020603050405020304" pitchFamily="18"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ffectLst/>
                        <a:latin typeface="Times New Roman" panose="02020603050405020304" pitchFamily="18" charset="0"/>
                        <a:ea typeface="Calibri" panose="020F0502020204030204" pitchFamily="34" charset="0"/>
                      </a:endParaRPr>
                    </a:p>
                  </a:txBody>
                  <a:tcPr/>
                </a:tc>
                <a:tc>
                  <a:txBody>
                    <a:bodyPr/>
                    <a:lstStyle/>
                    <a:p>
                      <a:pPr algn="l" fontAlgn="b"/>
                      <a:r>
                        <a:rPr lang="en-US" sz="1800" b="0" i="0" u="none" strike="noStrike" dirty="0">
                          <a:solidFill>
                            <a:srgbClr val="000000"/>
                          </a:solidFill>
                          <a:effectLst/>
                          <a:latin typeface="Calibri" panose="020F0502020204030204" pitchFamily="34" charset="0"/>
                        </a:rPr>
                        <a:t>             945,265.13 </a:t>
                      </a:r>
                    </a:p>
                  </a:txBody>
                  <a:tcPr marL="7620" marR="7620" marT="7620" marB="0" anchor="b"/>
                </a:tc>
                <a:extLst>
                  <a:ext uri="{0D108BD9-81ED-4DB2-BD59-A6C34878D82A}">
                    <a16:rowId xmlns:a16="http://schemas.microsoft.com/office/drawing/2014/main" xmlns="" val="10004"/>
                  </a:ext>
                </a:extLst>
              </a:tr>
              <a:tr h="879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PRIVATE</a:t>
                      </a:r>
                      <a:r>
                        <a:rPr lang="en-US" sz="1800" baseline="0" dirty="0"/>
                        <a:t> SECTOR DEVELOPMENT </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Calibri" panose="020F0502020204030204" pitchFamily="34" charset="0"/>
                        </a:rPr>
                        <a:t>Support entrepreneurs and </a:t>
                      </a:r>
                      <a:r>
                        <a:rPr lang="en-US" sz="1800" dirty="0">
                          <a:solidFill>
                            <a:schemeClr val="tx1"/>
                          </a:solidFill>
                          <a:latin typeface="Times New Roman" panose="02020603050405020304" pitchFamily="18" charset="0"/>
                          <a:ea typeface="Calibri" panose="020F0502020204030204" pitchFamily="34" charset="0"/>
                        </a:rPr>
                        <a:t>Local Economic Development</a:t>
                      </a:r>
                      <a:endParaRPr lang="en-US" sz="1800" dirty="0">
                        <a:solidFill>
                          <a:schemeClr val="tx1"/>
                        </a:solidFill>
                        <a:effectLst/>
                        <a:latin typeface="Times New Roman" panose="02020603050405020304" pitchFamily="18"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solidFill>
                          <a:schemeClr val="tx1"/>
                        </a:solidFill>
                        <a:effectLst/>
                        <a:latin typeface="Times New Roman" panose="02020603050405020304" pitchFamily="18"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Times New Roman" panose="02020603050405020304" pitchFamily="18" charset="0"/>
                        <a:ea typeface="Calibri" panose="020F0502020204030204" pitchFamily="34" charset="0"/>
                      </a:endParaRPr>
                    </a:p>
                  </a:txBody>
                  <a:tcPr/>
                </a:tc>
                <a:tc>
                  <a:txBody>
                    <a:bodyPr/>
                    <a:lstStyle/>
                    <a:p>
                      <a:pPr algn="l" fontAlgn="b"/>
                      <a:r>
                        <a:rPr lang="en-US" sz="1800" b="0" i="0" u="none" strike="noStrike" dirty="0">
                          <a:solidFill>
                            <a:srgbClr val="000000"/>
                          </a:solidFill>
                          <a:effectLst/>
                          <a:latin typeface="Calibri" panose="020F0502020204030204" pitchFamily="34" charset="0"/>
                        </a:rPr>
                        <a:t>             748,329.00 </a:t>
                      </a:r>
                    </a:p>
                  </a:txBody>
                  <a:tcPr marL="7620" marR="7620" marT="7620" marB="0" anchor="b"/>
                </a:tc>
                <a:extLst>
                  <a:ext uri="{0D108BD9-81ED-4DB2-BD59-A6C34878D82A}">
                    <a16:rowId xmlns:a16="http://schemas.microsoft.com/office/drawing/2014/main" xmlns="" val="10005"/>
                  </a:ext>
                </a:extLst>
              </a:tr>
              <a:tr h="615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DISASTER</a:t>
                      </a:r>
                      <a:r>
                        <a:rPr lang="en-US" sz="1800" baseline="0" dirty="0"/>
                        <a:t> MANAGEMENT</a:t>
                      </a: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Calibri" panose="020F0502020204030204" pitchFamily="34" charset="0"/>
                        </a:rPr>
                        <a:t>Promote Proactive</a:t>
                      </a:r>
                      <a:r>
                        <a:rPr lang="en-US" sz="1800" baseline="0" dirty="0">
                          <a:solidFill>
                            <a:schemeClr val="tx1"/>
                          </a:solidFill>
                          <a:effectLst/>
                          <a:latin typeface="Times New Roman" panose="02020603050405020304" pitchFamily="18" charset="0"/>
                          <a:ea typeface="Calibri" panose="020F0502020204030204" pitchFamily="34" charset="0"/>
                        </a:rPr>
                        <a:t> Planning for disaster prevention and mitigation.</a:t>
                      </a:r>
                      <a:endParaRPr lang="en-GB" sz="1800" dirty="0">
                        <a:solidFill>
                          <a:schemeClr val="tx1"/>
                        </a:solidFill>
                        <a:effectLst/>
                        <a:latin typeface="Times New Roman" panose="02020603050405020304" pitchFamily="18" charset="0"/>
                        <a:ea typeface="Calibri" panose="020F0502020204030204" pitchFamily="34" charset="0"/>
                      </a:endParaRPr>
                    </a:p>
                    <a:p>
                      <a:endParaRPr lang="en-GB" dirty="0">
                        <a:solidFill>
                          <a:schemeClr val="tx1"/>
                        </a:solidFill>
                      </a:endParaRPr>
                    </a:p>
                  </a:txBody>
                  <a:tcPr/>
                </a:tc>
                <a:tc>
                  <a:txBody>
                    <a:bodyPr/>
                    <a:lstStyle/>
                    <a:p>
                      <a:pPr algn="l" fontAlgn="b"/>
                      <a:r>
                        <a:rPr lang="en-US" sz="1800" b="0" i="0" u="none" strike="noStrike" dirty="0">
                          <a:solidFill>
                            <a:srgbClr val="000000"/>
                          </a:solidFill>
                          <a:effectLst/>
                          <a:latin typeface="Calibri" panose="020F0502020204030204" pitchFamily="34" charset="0"/>
                        </a:rPr>
                        <a:t>                 5,000.00 </a:t>
                      </a:r>
                    </a:p>
                  </a:txBody>
                  <a:tcPr marL="7620" marR="7620" marT="7620" marB="0" anchor="b"/>
                </a:tc>
                <a:extLst>
                  <a:ext uri="{0D108BD9-81ED-4DB2-BD59-A6C34878D82A}">
                    <a16:rowId xmlns:a16="http://schemas.microsoft.com/office/drawing/2014/main" xmlns="" val="10006"/>
                  </a:ext>
                </a:extLst>
              </a:tr>
              <a:tr h="487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t>TOTAL</a:t>
                      </a:r>
                      <a:endParaRPr lang="en-GB" sz="2000" b="1" dirty="0"/>
                    </a:p>
                  </a:txBody>
                  <a:tcPr/>
                </a:tc>
                <a:tc>
                  <a:txBody>
                    <a:bodyPr/>
                    <a:lstStyle/>
                    <a:p>
                      <a:endParaRPr lang="en-GB" b="1" dirty="0"/>
                    </a:p>
                  </a:txBody>
                  <a:tcPr/>
                </a:tc>
                <a:tc>
                  <a:txBody>
                    <a:bodyPr/>
                    <a:lstStyle/>
                    <a:p>
                      <a:pPr algn="l" fontAlgn="b"/>
                      <a:r>
                        <a:rPr lang="en-US" sz="1800" b="1" i="0" u="none" strike="noStrike" dirty="0">
                          <a:solidFill>
                            <a:srgbClr val="000000"/>
                          </a:solidFill>
                          <a:effectLst/>
                          <a:latin typeface="Calibri" panose="020F0502020204030204" pitchFamily="34" charset="0"/>
                        </a:rPr>
                        <a:t>       14,342,831.99 </a:t>
                      </a:r>
                    </a:p>
                  </a:txBody>
                  <a:tcPr marL="7620" marR="7620" marT="7620" marB="0" anchor="b"/>
                </a:tc>
                <a:extLst>
                  <a:ext uri="{0D108BD9-81ED-4DB2-BD59-A6C34878D82A}">
                    <a16:rowId xmlns:a16="http://schemas.microsoft.com/office/drawing/2014/main" xmlns="" val="10007"/>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27</a:t>
            </a:fld>
            <a:endParaRPr lang="en-GB"/>
          </a:p>
        </p:txBody>
      </p:sp>
    </p:spTree>
    <p:extLst>
      <p:ext uri="{BB962C8B-B14F-4D97-AF65-F5344CB8AC3E}">
        <p14:creationId xmlns:p14="http://schemas.microsoft.com/office/powerpoint/2010/main" val="822000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5" y="-171400"/>
            <a:ext cx="8219255" cy="648072"/>
          </a:xfrm>
        </p:spPr>
        <p:txBody>
          <a:bodyPr>
            <a:noAutofit/>
          </a:bodyPr>
          <a:lstStyle/>
          <a:p>
            <a:pPr algn="ct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b="1" dirty="0">
                <a:latin typeface="Times New Roman" pitchFamily="18" charset="0"/>
                <a:cs typeface="Times New Roman" pitchFamily="18" charset="0"/>
              </a:rPr>
              <a:t>Policy Outcome Indicators and Targets</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71CD3C2-A472-4BA3-88D7-833F7D0C5725}"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5744760"/>
              </p:ext>
            </p:extLst>
          </p:nvPr>
        </p:nvGraphicFramePr>
        <p:xfrm>
          <a:off x="816156" y="388435"/>
          <a:ext cx="11127027" cy="6053368"/>
        </p:xfrm>
        <a:graphic>
          <a:graphicData uri="http://schemas.openxmlformats.org/drawingml/2006/table">
            <a:tbl>
              <a:tblPr/>
              <a:tblGrid>
                <a:gridCol w="1147826">
                  <a:extLst>
                    <a:ext uri="{9D8B030D-6E8A-4147-A177-3AD203B41FA5}">
                      <a16:colId xmlns:a16="http://schemas.microsoft.com/office/drawing/2014/main" xmlns="" val="20000"/>
                    </a:ext>
                  </a:extLst>
                </a:gridCol>
                <a:gridCol w="1210292">
                  <a:extLst>
                    <a:ext uri="{9D8B030D-6E8A-4147-A177-3AD203B41FA5}">
                      <a16:colId xmlns:a16="http://schemas.microsoft.com/office/drawing/2014/main" xmlns="" val="20001"/>
                    </a:ext>
                  </a:extLst>
                </a:gridCol>
                <a:gridCol w="1118950">
                  <a:extLst>
                    <a:ext uri="{9D8B030D-6E8A-4147-A177-3AD203B41FA5}">
                      <a16:colId xmlns:a16="http://schemas.microsoft.com/office/drawing/2014/main" xmlns="" val="20002"/>
                    </a:ext>
                  </a:extLst>
                </a:gridCol>
                <a:gridCol w="890592">
                  <a:extLst>
                    <a:ext uri="{9D8B030D-6E8A-4147-A177-3AD203B41FA5}">
                      <a16:colId xmlns:a16="http://schemas.microsoft.com/office/drawing/2014/main" xmlns="" val="20003"/>
                    </a:ext>
                  </a:extLst>
                </a:gridCol>
                <a:gridCol w="799250">
                  <a:extLst>
                    <a:ext uri="{9D8B030D-6E8A-4147-A177-3AD203B41FA5}">
                      <a16:colId xmlns:a16="http://schemas.microsoft.com/office/drawing/2014/main" xmlns="" val="20004"/>
                    </a:ext>
                  </a:extLst>
                </a:gridCol>
                <a:gridCol w="662235">
                  <a:extLst>
                    <a:ext uri="{9D8B030D-6E8A-4147-A177-3AD203B41FA5}">
                      <a16:colId xmlns:a16="http://schemas.microsoft.com/office/drawing/2014/main" xmlns="" val="20005"/>
                    </a:ext>
                  </a:extLst>
                </a:gridCol>
                <a:gridCol w="799250">
                  <a:extLst>
                    <a:ext uri="{9D8B030D-6E8A-4147-A177-3AD203B41FA5}">
                      <a16:colId xmlns:a16="http://schemas.microsoft.com/office/drawing/2014/main" xmlns="" val="20006"/>
                    </a:ext>
                  </a:extLst>
                </a:gridCol>
                <a:gridCol w="1073278">
                  <a:extLst>
                    <a:ext uri="{9D8B030D-6E8A-4147-A177-3AD203B41FA5}">
                      <a16:colId xmlns:a16="http://schemas.microsoft.com/office/drawing/2014/main" xmlns="" val="20007"/>
                    </a:ext>
                  </a:extLst>
                </a:gridCol>
                <a:gridCol w="1210291">
                  <a:extLst>
                    <a:ext uri="{9D8B030D-6E8A-4147-A177-3AD203B41FA5}">
                      <a16:colId xmlns:a16="http://schemas.microsoft.com/office/drawing/2014/main" xmlns="" val="20008"/>
                    </a:ext>
                  </a:extLst>
                </a:gridCol>
                <a:gridCol w="1255964">
                  <a:extLst>
                    <a:ext uri="{9D8B030D-6E8A-4147-A177-3AD203B41FA5}">
                      <a16:colId xmlns:a16="http://schemas.microsoft.com/office/drawing/2014/main" xmlns="" val="20009"/>
                    </a:ext>
                  </a:extLst>
                </a:gridCol>
                <a:gridCol w="959099">
                  <a:extLst>
                    <a:ext uri="{9D8B030D-6E8A-4147-A177-3AD203B41FA5}">
                      <a16:colId xmlns:a16="http://schemas.microsoft.com/office/drawing/2014/main" xmlns="" val="20010"/>
                    </a:ext>
                  </a:extLst>
                </a:gridCol>
              </a:tblGrid>
              <a:tr h="402683">
                <a:tc rowSpan="2">
                  <a:txBody>
                    <a:bodyPr/>
                    <a:lstStyle/>
                    <a:p>
                      <a:pPr algn="ctr" rtl="0" fontAlgn="ctr"/>
                      <a:r>
                        <a:rPr lang="en-US" sz="1400" b="0" i="0" u="none" strike="noStrike" dirty="0">
                          <a:solidFill>
                            <a:srgbClr val="000000"/>
                          </a:solidFill>
                          <a:effectLst/>
                          <a:latin typeface="+mn-lt"/>
                        </a:rPr>
                        <a:t>Outcome Indicator</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400" b="0" i="0" u="none" strike="noStrike" dirty="0">
                          <a:solidFill>
                            <a:srgbClr val="000000"/>
                          </a:solidFill>
                          <a:effectLst/>
                          <a:latin typeface="+mn-lt"/>
                        </a:rPr>
                        <a:t>Outcome Indicator Description</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400" b="0" i="0" u="none" strike="noStrike" dirty="0">
                          <a:solidFill>
                            <a:srgbClr val="000000"/>
                          </a:solidFill>
                          <a:effectLst/>
                          <a:latin typeface="+mn-lt"/>
                        </a:rPr>
                        <a:t>Unit of Measurement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en-US" sz="1400" b="0" i="0" u="none" strike="noStrike" dirty="0">
                          <a:solidFill>
                            <a:srgbClr val="000000"/>
                          </a:solidFill>
                          <a:effectLst/>
                          <a:latin typeface="+mn-lt"/>
                        </a:rPr>
                        <a:t>Baseline (2023)</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1400" b="0" i="0" u="none" strike="noStrike" dirty="0">
                          <a:solidFill>
                            <a:srgbClr val="000000"/>
                          </a:solidFill>
                          <a:effectLst/>
                          <a:latin typeface="+mn-lt"/>
                        </a:rPr>
                        <a:t>Current year (2024)</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0" i="0" u="none" strike="noStrike" dirty="0">
                          <a:solidFill>
                            <a:srgbClr val="000000"/>
                          </a:solidFill>
                          <a:effectLst/>
                          <a:latin typeface="+mn-lt"/>
                        </a:rPr>
                        <a:t>Budget year (2025)</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mn-lt"/>
                        </a:rPr>
                        <a:t>Indicative year (2026)</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mn-lt"/>
                        </a:rPr>
                        <a:t>Indicative year (2027)</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mn-lt"/>
                        </a:rPr>
                        <a:t>Indicative year (2028)</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011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400" b="0" i="0" u="none" strike="noStrike" dirty="0">
                          <a:solidFill>
                            <a:srgbClr val="000000"/>
                          </a:solidFill>
                          <a:effectLst/>
                          <a:latin typeface="+mn-lt"/>
                        </a:rPr>
                        <a:t>Target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mn-lt"/>
                        </a:rPr>
                        <a:t>Actual</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mn-lt"/>
                        </a:rPr>
                        <a:t>Target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Actual as at </a:t>
                      </a:r>
                      <a:r>
                        <a:rPr lang="en-US" sz="1400" b="0" i="0" u="none" strike="noStrike" dirty="0" smtClean="0">
                          <a:solidFill>
                            <a:srgbClr val="000000"/>
                          </a:solidFill>
                          <a:effectLst/>
                          <a:latin typeface="+mn-lt"/>
                        </a:rPr>
                        <a:t>September</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Target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Target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mn-lt"/>
                        </a:rPr>
                        <a:t>Target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a:solidFill>
                            <a:srgbClr val="000000"/>
                          </a:solidFill>
                          <a:effectLst/>
                          <a:latin typeface="+mn-lt"/>
                        </a:rPr>
                        <a:t>Target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31877">
                <a:tc rowSpan="2">
                  <a:txBody>
                    <a:bodyPr/>
                    <a:lstStyle/>
                    <a:p>
                      <a:pPr algn="ctr" rtl="0" fontAlgn="ctr"/>
                      <a:r>
                        <a:rPr lang="en-US" sz="1400" b="0" i="0" u="none" strike="noStrike" dirty="0">
                          <a:solidFill>
                            <a:srgbClr val="000000"/>
                          </a:solidFill>
                          <a:effectLst/>
                          <a:latin typeface="+mn-lt"/>
                        </a:rPr>
                        <a:t>Improvement in Sanitation Management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Total Volume of waste disposed </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Metric Tons</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11,000mt</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mn-lt"/>
                        </a:rPr>
                        <a:t>7,874mt</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mn-lt"/>
                        </a:rPr>
                        <a:t>11,000mt</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effectLst/>
                          <a:latin typeface="+mn-lt"/>
                        </a:rPr>
                        <a:t>6,055mt</a:t>
                      </a:r>
                      <a:endParaRPr lang="en-US" sz="1400" b="0" i="0" u="none" strike="noStrike" dirty="0">
                        <a:solidFill>
                          <a:schemeClr val="tx1"/>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mn-lt"/>
                        </a:rPr>
                        <a:t>11,000mt</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mn-lt"/>
                        </a:rPr>
                        <a:t>11,000mt</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mn-lt"/>
                        </a:rPr>
                        <a:t>12,000mt</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mn-lt"/>
                        </a:rPr>
                        <a:t>12,000mt</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00337">
                <a:tc vMerge="1">
                  <a:txBody>
                    <a:bodyPr/>
                    <a:lstStyle/>
                    <a:p>
                      <a:endParaRPr lang="en-US"/>
                    </a:p>
                  </a:txBody>
                  <a:tcPr/>
                </a:tc>
                <a:tc>
                  <a:txBody>
                    <a:bodyPr/>
                    <a:lstStyle/>
                    <a:p>
                      <a:pPr algn="l" rtl="0" fontAlgn="ctr"/>
                      <a:r>
                        <a:rPr lang="en-US" sz="1400" b="0" i="0" u="none" strike="noStrike" dirty="0">
                          <a:solidFill>
                            <a:srgbClr val="000000"/>
                          </a:solidFill>
                          <a:effectLst/>
                          <a:latin typeface="+mn-lt"/>
                        </a:rPr>
                        <a:t>Percentage of population with access to proper toilet facilities</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Percentage</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6</a:t>
                      </a:r>
                      <a:r>
                        <a:rPr lang="en-US" sz="1400" b="0" i="0" u="none" strike="noStrike" dirty="0" smtClean="0">
                          <a:solidFill>
                            <a:srgbClr val="000000"/>
                          </a:solidFill>
                          <a:effectLst/>
                          <a:latin typeface="+mn-lt"/>
                        </a:rPr>
                        <a:t>2</a:t>
                      </a:r>
                      <a:r>
                        <a:rPr lang="en-US" sz="1400" b="0" i="0" u="none" strike="noStrike" dirty="0">
                          <a:solidFill>
                            <a:srgbClr val="000000"/>
                          </a:solidFill>
                          <a:effectLst/>
                          <a:latin typeface="+mn-lt"/>
                        </a:rPr>
                        <a: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mn-lt"/>
                        </a:rPr>
                        <a:t>39.7%</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mn-lt"/>
                        </a:rPr>
                        <a:t>65%</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effectLst/>
                          <a:latin typeface="+mn-lt"/>
                        </a:rPr>
                        <a:t>41.4%</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7</a:t>
                      </a:r>
                      <a:r>
                        <a:rPr lang="en-US" sz="1400" b="0" i="0" u="none" strike="noStrike" dirty="0" smtClean="0">
                          <a:solidFill>
                            <a:srgbClr val="000000"/>
                          </a:solidFill>
                          <a:effectLst/>
                          <a:latin typeface="+mn-lt"/>
                        </a:rPr>
                        <a:t>0</a:t>
                      </a:r>
                      <a:r>
                        <a:rPr lang="en-US" sz="1400" b="0" i="0" u="none" strike="noStrike" dirty="0">
                          <a:solidFill>
                            <a:srgbClr val="000000"/>
                          </a:solidFill>
                          <a:effectLst/>
                          <a:latin typeface="+mn-lt"/>
                        </a:rPr>
                        <a: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7</a:t>
                      </a:r>
                      <a:r>
                        <a:rPr lang="en-US" sz="1400" b="0" i="0" u="none" strike="noStrike" dirty="0" smtClean="0">
                          <a:solidFill>
                            <a:srgbClr val="000000"/>
                          </a:solidFill>
                          <a:effectLst/>
                          <a:latin typeface="+mn-lt"/>
                        </a:rPr>
                        <a:t>5</a:t>
                      </a:r>
                      <a:r>
                        <a:rPr lang="en-US" sz="1400" b="0" i="0" u="none" strike="noStrike" dirty="0">
                          <a:solidFill>
                            <a:srgbClr val="000000"/>
                          </a:solidFill>
                          <a:effectLst/>
                          <a:latin typeface="+mn-lt"/>
                        </a:rPr>
                        <a: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7</a:t>
                      </a:r>
                      <a:r>
                        <a:rPr lang="en-US" sz="1400" b="0" i="0" u="none" strike="noStrike" dirty="0" smtClean="0">
                          <a:solidFill>
                            <a:srgbClr val="000000"/>
                          </a:solidFill>
                          <a:effectLst/>
                          <a:latin typeface="+mn-lt"/>
                        </a:rPr>
                        <a:t>5</a:t>
                      </a:r>
                      <a:r>
                        <a:rPr lang="en-US" sz="1400" b="0" i="0" u="none" strike="noStrike" dirty="0">
                          <a:solidFill>
                            <a:srgbClr val="000000"/>
                          </a:solidFill>
                          <a:effectLst/>
                          <a:latin typeface="+mn-lt"/>
                        </a:rPr>
                        <a: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8</a:t>
                      </a:r>
                      <a:r>
                        <a:rPr lang="en-US" sz="1400" b="0" i="0" u="none" strike="noStrike" dirty="0" smtClean="0">
                          <a:solidFill>
                            <a:srgbClr val="000000"/>
                          </a:solidFill>
                          <a:effectLst/>
                          <a:latin typeface="+mn-lt"/>
                        </a:rPr>
                        <a:t>0</a:t>
                      </a:r>
                      <a:r>
                        <a:rPr lang="en-US" sz="1400" b="0" i="0" u="none" strike="noStrike" dirty="0">
                          <a:solidFill>
                            <a:srgbClr val="000000"/>
                          </a:solidFill>
                          <a:effectLst/>
                          <a:latin typeface="+mn-lt"/>
                        </a:rPr>
                        <a:t>%</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06845">
                <a:tc>
                  <a:txBody>
                    <a:bodyPr/>
                    <a:lstStyle/>
                    <a:p>
                      <a:pPr algn="l" rtl="0" fontAlgn="ctr"/>
                      <a:r>
                        <a:rPr lang="en-US" sz="1400" b="0" i="0" u="none" strike="noStrike" dirty="0">
                          <a:solidFill>
                            <a:srgbClr val="000000"/>
                          </a:solidFill>
                          <a:effectLst/>
                          <a:latin typeface="+mn-lt"/>
                        </a:rPr>
                        <a:t>Improvement in road networks</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No. of kilometers of road reshaped</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Number. of Kilometers </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135km</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49.6KM</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135KM</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mn-lt"/>
                        </a:rPr>
                        <a:t>132.7KM</a:t>
                      </a:r>
                      <a:endParaRPr lang="en-US" sz="1400" b="0" i="0" u="none" strike="noStrike" dirty="0">
                        <a:solidFill>
                          <a:srgbClr val="000000"/>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145KM</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150KM</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150KM</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150KM</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35489">
                <a:tc rowSpan="2">
                  <a:txBody>
                    <a:bodyPr/>
                    <a:lstStyle/>
                    <a:p>
                      <a:pPr algn="l" rtl="0" fontAlgn="ctr"/>
                      <a:r>
                        <a:rPr lang="en-US" sz="1400" b="0" i="0" u="none" strike="noStrike" dirty="0">
                          <a:solidFill>
                            <a:srgbClr val="000000"/>
                          </a:solidFill>
                          <a:effectLst/>
                          <a:latin typeface="+mn-lt"/>
                        </a:rPr>
                        <a:t>Improvement in Agricultural Productivity</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Yield Per Hector(maize)</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Metric Tons  per hectare</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rPr>
                        <a:t>1.9</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Arial" panose="020B0604020202020204" pitchFamily="34" charset="0"/>
                        </a:rPr>
                        <a:t>2.12</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effectLst/>
                          <a:latin typeface="Arial" panose="020B0604020202020204" pitchFamily="34" charset="0"/>
                        </a:rPr>
                        <a:t>3.0</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effectLst/>
                          <a:latin typeface="Arial" panose="020B0604020202020204" pitchFamily="34" charset="0"/>
                        </a:rPr>
                        <a:t>2.45</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mn-lt"/>
                        </a:rPr>
                        <a:t>3.5</a:t>
                      </a:r>
                      <a:endParaRPr lang="en-US" sz="1400" b="0" i="0" u="none" strike="noStrike" dirty="0">
                        <a:solidFill>
                          <a:schemeClr val="tx1"/>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mn-lt"/>
                        </a:rPr>
                        <a:t>3.8</a:t>
                      </a:r>
                      <a:endParaRPr lang="en-US" sz="1400" b="0" i="0" u="none" strike="noStrike" dirty="0">
                        <a:solidFill>
                          <a:schemeClr val="tx1"/>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mn-lt"/>
                        </a:rPr>
                        <a:t>4.0</a:t>
                      </a:r>
                      <a:endParaRPr lang="en-US" sz="1400" b="0" i="0" u="none" strike="noStrike" dirty="0">
                        <a:solidFill>
                          <a:schemeClr val="tx1"/>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mn-lt"/>
                        </a:rPr>
                        <a:t>4.2</a:t>
                      </a:r>
                      <a:endParaRPr lang="en-US" sz="1400" b="0" i="0" u="none" strike="noStrike" dirty="0">
                        <a:solidFill>
                          <a:schemeClr val="tx1"/>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29064">
                <a:tc vMerge="1">
                  <a:txBody>
                    <a:bodyPr/>
                    <a:lstStyle/>
                    <a:p>
                      <a:endParaRPr lang="en-US"/>
                    </a:p>
                  </a:txBody>
                  <a:tcPr/>
                </a:tc>
                <a:tc>
                  <a:txBody>
                    <a:bodyPr/>
                    <a:lstStyle/>
                    <a:p>
                      <a:pPr algn="l" rtl="0" fontAlgn="ctr"/>
                      <a:r>
                        <a:rPr lang="en-US" sz="1400" b="0" i="0" u="none" strike="noStrike" dirty="0">
                          <a:solidFill>
                            <a:srgbClr val="000000"/>
                          </a:solidFill>
                          <a:effectLst/>
                          <a:latin typeface="+mn-lt"/>
                        </a:rPr>
                        <a:t>Yield per Hector (rice)</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Metric Ton  per hectare</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chemeClr val="tx1"/>
                          </a:solidFill>
                          <a:effectLst/>
                          <a:latin typeface="Arial" panose="020B0604020202020204" pitchFamily="34" charset="0"/>
                        </a:rPr>
                        <a:t>1.92</a:t>
                      </a: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Arial" panose="020B0604020202020204" pitchFamily="34" charset="0"/>
                        </a:rPr>
                        <a:t>2.02</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effectLst/>
                          <a:latin typeface="Arial" panose="020B0604020202020204" pitchFamily="34" charset="0"/>
                        </a:rPr>
                        <a:t>2.5</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effectLst/>
                          <a:latin typeface="Arial" panose="020B0604020202020204" pitchFamily="34" charset="0"/>
                        </a:rPr>
                        <a:t>1.73</a:t>
                      </a:r>
                      <a:endParaRPr lang="en-US" sz="1400" b="0" i="0" u="none" strike="noStrike" dirty="0">
                        <a:solidFill>
                          <a:schemeClr val="tx1"/>
                        </a:solidFill>
                        <a:effectLst/>
                        <a:latin typeface="Arial" panose="020B0604020202020204" pitchFamily="34" charset="0"/>
                      </a:endParaRPr>
                    </a:p>
                  </a:txBody>
                  <a:tcPr marL="5788" marR="5788" marT="57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mn-lt"/>
                        </a:rPr>
                        <a:t>2.8</a:t>
                      </a:r>
                      <a:endParaRPr lang="en-US" sz="1400" b="0" i="0" u="none" strike="noStrike" dirty="0">
                        <a:solidFill>
                          <a:schemeClr val="tx1"/>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mn-lt"/>
                        </a:rPr>
                        <a:t>3.1</a:t>
                      </a:r>
                      <a:endParaRPr lang="en-US" sz="1400" b="0" i="0" u="none" strike="noStrike" dirty="0">
                        <a:solidFill>
                          <a:schemeClr val="tx1"/>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mn-lt"/>
                        </a:rPr>
                        <a:t>3.3</a:t>
                      </a:r>
                      <a:endParaRPr lang="en-US" sz="1400" b="0" i="0" u="none" strike="noStrike" dirty="0">
                        <a:solidFill>
                          <a:schemeClr val="tx1"/>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chemeClr val="tx1"/>
                          </a:solidFill>
                          <a:effectLst/>
                          <a:latin typeface="+mn-lt"/>
                        </a:rPr>
                        <a:t>3.5</a:t>
                      </a:r>
                      <a:endParaRPr lang="en-US" sz="1400" b="0" i="0" u="none" strike="noStrike" dirty="0">
                        <a:solidFill>
                          <a:schemeClr val="tx1"/>
                        </a:solidFill>
                        <a:effectLst/>
                        <a:latin typeface="+mn-lt"/>
                      </a:endParaRP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29064">
                <a:tc rowSpan="2">
                  <a:txBody>
                    <a:bodyPr/>
                    <a:lstStyle/>
                    <a:p>
                      <a:pPr algn="l" rtl="0" fontAlgn="ctr"/>
                      <a:r>
                        <a:rPr lang="en-US" sz="1400" b="0" i="0" u="none" strike="noStrike" dirty="0">
                          <a:solidFill>
                            <a:srgbClr val="000000"/>
                          </a:solidFill>
                          <a:effectLst/>
                          <a:latin typeface="+mn-lt"/>
                        </a:rPr>
                        <a:t>Improvement in   performance in Education</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Percentage Pass in WASSCE</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Percentage </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95%</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mn-lt"/>
                        </a:rPr>
                        <a:t>99%</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100%</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Awaiting</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100%</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100%</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100%</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100%</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831436">
                <a:tc vMerge="1">
                  <a:txBody>
                    <a:bodyPr/>
                    <a:lstStyle/>
                    <a:p>
                      <a:endParaRPr dirty="0"/>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Percentage Pass in BECE</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0" i="0" u="none" strike="noStrike" dirty="0">
                          <a:solidFill>
                            <a:srgbClr val="000000"/>
                          </a:solidFill>
                          <a:effectLst/>
                          <a:latin typeface="+mn-lt"/>
                        </a:rPr>
                        <a:t>Percentage </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95%</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n-lt"/>
                        </a:rPr>
                        <a:t>94%</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95%</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Awaiting</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95%</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95%</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95%</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mn-lt"/>
                        </a:rPr>
                        <a:t>95%</a:t>
                      </a:r>
                    </a:p>
                  </a:txBody>
                  <a:tcPr marL="4548" marR="4548" marT="4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1578255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96771536"/>
              </p:ext>
            </p:extLst>
          </p:nvPr>
        </p:nvGraphicFramePr>
        <p:xfrm>
          <a:off x="130633" y="0"/>
          <a:ext cx="11891320" cy="6644007"/>
        </p:xfrm>
        <a:graphic>
          <a:graphicData uri="http://schemas.openxmlformats.org/drawingml/2006/table">
            <a:tbl>
              <a:tblPr firstRow="1" bandRow="1">
                <a:tableStyleId>{5C22544A-7EE6-4342-B048-85BDC9FD1C3A}</a:tableStyleId>
              </a:tblPr>
              <a:tblGrid>
                <a:gridCol w="1698760">
                  <a:extLst>
                    <a:ext uri="{9D8B030D-6E8A-4147-A177-3AD203B41FA5}">
                      <a16:colId xmlns:a16="http://schemas.microsoft.com/office/drawing/2014/main" xmlns="" val="20000"/>
                    </a:ext>
                  </a:extLst>
                </a:gridCol>
                <a:gridCol w="1698760">
                  <a:extLst>
                    <a:ext uri="{9D8B030D-6E8A-4147-A177-3AD203B41FA5}">
                      <a16:colId xmlns:a16="http://schemas.microsoft.com/office/drawing/2014/main" xmlns="" val="20001"/>
                    </a:ext>
                  </a:extLst>
                </a:gridCol>
                <a:gridCol w="1698760">
                  <a:extLst>
                    <a:ext uri="{9D8B030D-6E8A-4147-A177-3AD203B41FA5}">
                      <a16:colId xmlns:a16="http://schemas.microsoft.com/office/drawing/2014/main" xmlns="" val="20002"/>
                    </a:ext>
                  </a:extLst>
                </a:gridCol>
                <a:gridCol w="1698760">
                  <a:extLst>
                    <a:ext uri="{9D8B030D-6E8A-4147-A177-3AD203B41FA5}">
                      <a16:colId xmlns:a16="http://schemas.microsoft.com/office/drawing/2014/main" xmlns="" val="20003"/>
                    </a:ext>
                  </a:extLst>
                </a:gridCol>
                <a:gridCol w="1698760">
                  <a:extLst>
                    <a:ext uri="{9D8B030D-6E8A-4147-A177-3AD203B41FA5}">
                      <a16:colId xmlns:a16="http://schemas.microsoft.com/office/drawing/2014/main" xmlns="" val="20004"/>
                    </a:ext>
                  </a:extLst>
                </a:gridCol>
                <a:gridCol w="1698760">
                  <a:extLst>
                    <a:ext uri="{9D8B030D-6E8A-4147-A177-3AD203B41FA5}">
                      <a16:colId xmlns:a16="http://schemas.microsoft.com/office/drawing/2014/main" xmlns="" val="20005"/>
                    </a:ext>
                  </a:extLst>
                </a:gridCol>
                <a:gridCol w="1698760">
                  <a:extLst>
                    <a:ext uri="{9D8B030D-6E8A-4147-A177-3AD203B41FA5}">
                      <a16:colId xmlns:a16="http://schemas.microsoft.com/office/drawing/2014/main" xmlns="" val="20006"/>
                    </a:ext>
                  </a:extLst>
                </a:gridCol>
              </a:tblGrid>
              <a:tr h="660254">
                <a:tc gridSpan="7">
                  <a:txBody>
                    <a:bodyPr/>
                    <a:lstStyle/>
                    <a:p>
                      <a:pPr algn="ctr"/>
                      <a:r>
                        <a:rPr lang="en-US" sz="3600" dirty="0"/>
                        <a:t>2024-2027 REVENUE PROJECTIONS- IGF</a:t>
                      </a:r>
                      <a:r>
                        <a:rPr lang="en-US" sz="3600" baseline="0" dirty="0"/>
                        <a:t> ONLY</a:t>
                      </a:r>
                      <a:endParaRPr lang="en-GB" sz="3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377289">
                <a:tc>
                  <a:txBody>
                    <a:bodyPr/>
                    <a:lstStyle/>
                    <a:p>
                      <a:r>
                        <a:rPr lang="en-US" b="1" dirty="0"/>
                        <a:t>ITEM</a:t>
                      </a:r>
                      <a:endParaRPr lang="en-GB" b="1" dirty="0"/>
                    </a:p>
                  </a:txBody>
                  <a:tcPr/>
                </a:tc>
                <a:tc gridSpan="2">
                  <a:txBody>
                    <a:bodyPr/>
                    <a:lstStyle/>
                    <a:p>
                      <a:pPr algn="ctr"/>
                      <a:r>
                        <a:rPr lang="en-US" dirty="0"/>
                        <a:t>2024</a:t>
                      </a:r>
                      <a:endParaRPr lang="en-GB" dirty="0"/>
                    </a:p>
                  </a:txBody>
                  <a:tcPr/>
                </a:tc>
                <a:tc hMerge="1">
                  <a:txBody>
                    <a:bodyPr/>
                    <a:lstStyle/>
                    <a:p>
                      <a:endParaRPr lang="en-GB" dirty="0"/>
                    </a:p>
                  </a:txBody>
                  <a:tcPr/>
                </a:tc>
                <a:tc>
                  <a:txBody>
                    <a:bodyPr/>
                    <a:lstStyle/>
                    <a:p>
                      <a:pPr algn="ctr"/>
                      <a:r>
                        <a:rPr lang="en-US" dirty="0"/>
                        <a:t>2025</a:t>
                      </a:r>
                      <a:endParaRPr lang="en-GB" dirty="0"/>
                    </a:p>
                  </a:txBody>
                  <a:tcPr/>
                </a:tc>
                <a:tc>
                  <a:txBody>
                    <a:bodyPr/>
                    <a:lstStyle/>
                    <a:p>
                      <a:pPr algn="ctr"/>
                      <a:r>
                        <a:rPr lang="en-US" dirty="0"/>
                        <a:t>2026</a:t>
                      </a:r>
                      <a:endParaRPr lang="en-GB" dirty="0"/>
                    </a:p>
                  </a:txBody>
                  <a:tcPr/>
                </a:tc>
                <a:tc>
                  <a:txBody>
                    <a:bodyPr/>
                    <a:lstStyle/>
                    <a:p>
                      <a:pPr algn="ctr"/>
                      <a:r>
                        <a:rPr lang="en-US" dirty="0"/>
                        <a:t>2027</a:t>
                      </a:r>
                      <a:endParaRPr lang="en-GB" dirty="0"/>
                    </a:p>
                  </a:txBody>
                  <a:tcPr/>
                </a:tc>
                <a:tc>
                  <a:txBody>
                    <a:bodyPr/>
                    <a:lstStyle/>
                    <a:p>
                      <a:r>
                        <a:rPr lang="en-US" dirty="0"/>
                        <a:t>2028</a:t>
                      </a:r>
                      <a:endParaRPr lang="en-GB" dirty="0"/>
                    </a:p>
                  </a:txBody>
                  <a:tcPr/>
                </a:tc>
                <a:extLst>
                  <a:ext uri="{0D108BD9-81ED-4DB2-BD59-A6C34878D82A}">
                    <a16:rowId xmlns:a16="http://schemas.microsoft.com/office/drawing/2014/main" xmlns="" val="10001"/>
                  </a:ext>
                </a:extLst>
              </a:tr>
              <a:tr h="660254">
                <a:tc>
                  <a:txBody>
                    <a:bodyPr/>
                    <a:lstStyle/>
                    <a:p>
                      <a:endParaRPr lang="en-GB" dirty="0"/>
                    </a:p>
                  </a:txBody>
                  <a:tcPr/>
                </a:tc>
                <a:tc>
                  <a:txBody>
                    <a:bodyPr/>
                    <a:lstStyle/>
                    <a:p>
                      <a:r>
                        <a:rPr lang="en-US" dirty="0"/>
                        <a:t>BUDGET</a:t>
                      </a:r>
                      <a:endParaRPr lang="en-GB" dirty="0"/>
                    </a:p>
                  </a:txBody>
                  <a:tcPr/>
                </a:tc>
                <a:tc>
                  <a:txBody>
                    <a:bodyPr/>
                    <a:lstStyle/>
                    <a:p>
                      <a:r>
                        <a:rPr lang="en-US" dirty="0"/>
                        <a:t>ACTUAL AS @ </a:t>
                      </a:r>
                      <a:r>
                        <a:rPr lang="en-US" dirty="0" smtClean="0"/>
                        <a:t>SEP</a:t>
                      </a:r>
                      <a:endParaRPr lang="en-GB" dirty="0"/>
                    </a:p>
                  </a:txBody>
                  <a:tcPr/>
                </a:tc>
                <a:tc>
                  <a:txBody>
                    <a:bodyPr/>
                    <a:lstStyle/>
                    <a:p>
                      <a:r>
                        <a:rPr lang="en-US" dirty="0"/>
                        <a:t>PROJECTION</a:t>
                      </a:r>
                      <a:endParaRPr lang="en-GB" dirty="0"/>
                    </a:p>
                  </a:txBody>
                  <a:tcPr/>
                </a:tc>
                <a:tc>
                  <a:txBody>
                    <a:bodyPr/>
                    <a:lstStyle/>
                    <a:p>
                      <a:r>
                        <a:rPr lang="en-US" dirty="0"/>
                        <a:t>PROJECTION</a:t>
                      </a:r>
                      <a:endParaRPr lang="en-GB" dirty="0"/>
                    </a:p>
                  </a:txBody>
                  <a:tcPr/>
                </a:tc>
                <a:tc>
                  <a:txBody>
                    <a:bodyPr/>
                    <a:lstStyle/>
                    <a:p>
                      <a:r>
                        <a:rPr lang="en-US" dirty="0"/>
                        <a:t>PROJECTION</a:t>
                      </a:r>
                      <a:endParaRPr lang="en-GB" dirty="0"/>
                    </a:p>
                  </a:txBody>
                  <a:tcPr/>
                </a:tc>
                <a:tc>
                  <a:txBody>
                    <a:bodyPr/>
                    <a:lstStyle/>
                    <a:p>
                      <a:r>
                        <a:rPr lang="en-US" dirty="0"/>
                        <a:t>PROJECTION</a:t>
                      </a:r>
                      <a:endParaRPr lang="en-GB" dirty="0"/>
                    </a:p>
                  </a:txBody>
                  <a:tcPr/>
                </a:tc>
                <a:extLst>
                  <a:ext uri="{0D108BD9-81ED-4DB2-BD59-A6C34878D82A}">
                    <a16:rowId xmlns:a16="http://schemas.microsoft.com/office/drawing/2014/main" xmlns="" val="10002"/>
                  </a:ext>
                </a:extLst>
              </a:tr>
              <a:tr h="506388">
                <a:tc>
                  <a:txBody>
                    <a:bodyPr/>
                    <a:lstStyle/>
                    <a:p>
                      <a:r>
                        <a:rPr lang="en-US" b="1" dirty="0"/>
                        <a:t>PROPERTY RATE</a:t>
                      </a:r>
                      <a:endParaRPr lang="en-GB" b="1" dirty="0"/>
                    </a:p>
                  </a:txBody>
                  <a:tcPr/>
                </a:tc>
                <a:tc>
                  <a:txBody>
                    <a:bodyPr/>
                    <a:lstStyle/>
                    <a:p>
                      <a:pPr algn="r" fontAlgn="b"/>
                      <a:r>
                        <a:rPr lang="en-US" sz="1400" b="0" i="0" u="none" strike="noStrike" dirty="0">
                          <a:solidFill>
                            <a:srgbClr val="0D0D0D"/>
                          </a:solidFill>
                          <a:effectLst/>
                          <a:latin typeface="Calibri" panose="020F0502020204030204" pitchFamily="34" charset="0"/>
                        </a:rPr>
                        <a:t>                          77,000.00 </a:t>
                      </a:r>
                    </a:p>
                  </a:txBody>
                  <a:tcPr marL="7620" marR="7620" marT="7620" marB="0" anchor="b"/>
                </a:tc>
                <a:tc>
                  <a:txBody>
                    <a:bodyPr/>
                    <a:lstStyle/>
                    <a:p>
                      <a:pPr algn="r" fontAlgn="b"/>
                      <a:r>
                        <a:rPr lang="en-US" sz="1400" b="0" i="0" u="none" strike="noStrike" dirty="0">
                          <a:solidFill>
                            <a:srgbClr val="0D0D0D"/>
                          </a:solidFill>
                          <a:effectLst/>
                          <a:latin typeface="Calibri" panose="020F0502020204030204" pitchFamily="34" charset="0"/>
                        </a:rPr>
                        <a:t>                   38,830.74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77,000.00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84,700.00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90,629.00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95,160.45 </a:t>
                      </a:r>
                    </a:p>
                  </a:txBody>
                  <a:tcPr marL="9525" marR="9525" marT="9525" marB="0" anchor="b"/>
                </a:tc>
                <a:extLst>
                  <a:ext uri="{0D108BD9-81ED-4DB2-BD59-A6C34878D82A}">
                    <a16:rowId xmlns:a16="http://schemas.microsoft.com/office/drawing/2014/main" xmlns="" val="10003"/>
                  </a:ext>
                </a:extLst>
              </a:tr>
              <a:tr h="357197">
                <a:tc>
                  <a:txBody>
                    <a:bodyPr/>
                    <a:lstStyle/>
                    <a:p>
                      <a:r>
                        <a:rPr lang="en-US" b="1" dirty="0"/>
                        <a:t>BASIC RATE</a:t>
                      </a:r>
                      <a:endParaRPr lang="en-GB" b="1" dirty="0"/>
                    </a:p>
                  </a:txBody>
                  <a:tcPr/>
                </a:tc>
                <a:tc>
                  <a:txBody>
                    <a:bodyPr/>
                    <a:lstStyle/>
                    <a:p>
                      <a:pPr algn="r" fontAlgn="b"/>
                      <a:r>
                        <a:rPr lang="en-US" sz="1400" b="0" i="0" u="none" strike="noStrike" dirty="0">
                          <a:solidFill>
                            <a:srgbClr val="0D0D0D"/>
                          </a:solidFill>
                          <a:effectLst/>
                          <a:latin typeface="Calibri" panose="020F0502020204030204" pitchFamily="34" charset="0"/>
                        </a:rPr>
                        <a:t>                            1,000.00 </a:t>
                      </a:r>
                    </a:p>
                  </a:txBody>
                  <a:tcPr marL="7620" marR="7620" marT="7620" marB="0" anchor="b"/>
                </a:tc>
                <a:tc>
                  <a:txBody>
                    <a:bodyPr/>
                    <a:lstStyle/>
                    <a:p>
                      <a:pPr algn="r" fontAlgn="b"/>
                      <a:r>
                        <a:rPr lang="en-US" sz="1400" b="0" i="0" u="none" strike="noStrike">
                          <a:solidFill>
                            <a:srgbClr val="0D0D0D"/>
                          </a:solidFill>
                          <a:effectLst/>
                          <a:latin typeface="Calibri" panose="020F0502020204030204" pitchFamily="34" charset="0"/>
                        </a:rPr>
                        <a:t>                                   -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1,000.00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1,100.00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1,177.00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1,235.85 </a:t>
                      </a:r>
                    </a:p>
                  </a:txBody>
                  <a:tcPr marL="9525" marR="9525" marT="9525" marB="0" anchor="b"/>
                </a:tc>
                <a:extLst>
                  <a:ext uri="{0D108BD9-81ED-4DB2-BD59-A6C34878D82A}">
                    <a16:rowId xmlns:a16="http://schemas.microsoft.com/office/drawing/2014/main" xmlns="" val="10004"/>
                  </a:ext>
                </a:extLst>
              </a:tr>
              <a:tr h="356135">
                <a:tc>
                  <a:txBody>
                    <a:bodyPr/>
                    <a:lstStyle/>
                    <a:p>
                      <a:r>
                        <a:rPr lang="en-US" b="1" dirty="0"/>
                        <a:t>FEES</a:t>
                      </a:r>
                      <a:endParaRPr lang="en-GB" b="1" dirty="0"/>
                    </a:p>
                  </a:txBody>
                  <a:tcPr/>
                </a:tc>
                <a:tc>
                  <a:txBody>
                    <a:bodyPr/>
                    <a:lstStyle/>
                    <a:p>
                      <a:pPr algn="r" fontAlgn="b"/>
                      <a:r>
                        <a:rPr lang="en-US" sz="1400" b="0" i="0" u="none" strike="noStrike" dirty="0">
                          <a:solidFill>
                            <a:srgbClr val="0D0D0D"/>
                          </a:solidFill>
                          <a:effectLst/>
                          <a:latin typeface="Calibri" panose="020F0502020204030204" pitchFamily="34" charset="0"/>
                        </a:rPr>
                        <a:t>                        170,000.00 </a:t>
                      </a:r>
                    </a:p>
                  </a:txBody>
                  <a:tcPr marL="7620" marR="7620" marT="7620" marB="0" anchor="b"/>
                </a:tc>
                <a:tc>
                  <a:txBody>
                    <a:bodyPr/>
                    <a:lstStyle/>
                    <a:p>
                      <a:pPr algn="r" fontAlgn="b"/>
                      <a:r>
                        <a:rPr lang="en-US" sz="1400" b="0" i="0" u="none" strike="noStrike">
                          <a:solidFill>
                            <a:srgbClr val="0D0D0D"/>
                          </a:solidFill>
                          <a:effectLst/>
                          <a:latin typeface="Calibri" panose="020F0502020204030204" pitchFamily="34" charset="0"/>
                        </a:rPr>
                        <a:t>                 143,872.00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200,000.00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220,000.00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235,400.00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247,170.00 </a:t>
                      </a:r>
                    </a:p>
                  </a:txBody>
                  <a:tcPr marL="9525" marR="9525" marT="9525" marB="0" anchor="b"/>
                </a:tc>
                <a:extLst>
                  <a:ext uri="{0D108BD9-81ED-4DB2-BD59-A6C34878D82A}">
                    <a16:rowId xmlns:a16="http://schemas.microsoft.com/office/drawing/2014/main" xmlns="" val="10005"/>
                  </a:ext>
                </a:extLst>
              </a:tr>
              <a:tr h="355994">
                <a:tc>
                  <a:txBody>
                    <a:bodyPr/>
                    <a:lstStyle/>
                    <a:p>
                      <a:r>
                        <a:rPr lang="en-US" b="1" dirty="0"/>
                        <a:t>FINES</a:t>
                      </a:r>
                      <a:endParaRPr lang="en-GB" b="1" dirty="0"/>
                    </a:p>
                  </a:txBody>
                  <a:tcPr/>
                </a:tc>
                <a:tc>
                  <a:txBody>
                    <a:bodyPr/>
                    <a:lstStyle/>
                    <a:p>
                      <a:pPr algn="r" fontAlgn="b"/>
                      <a:r>
                        <a:rPr lang="en-US" sz="1400" b="0" i="0" u="none" strike="noStrike">
                          <a:solidFill>
                            <a:srgbClr val="0D0D0D"/>
                          </a:solidFill>
                          <a:effectLst/>
                          <a:latin typeface="Calibri" panose="020F0502020204030204" pitchFamily="34" charset="0"/>
                        </a:rPr>
                        <a:t>                          14,000.00 </a:t>
                      </a:r>
                    </a:p>
                  </a:txBody>
                  <a:tcPr marL="7620" marR="7620" marT="7620" marB="0" anchor="b"/>
                </a:tc>
                <a:tc>
                  <a:txBody>
                    <a:bodyPr/>
                    <a:lstStyle/>
                    <a:p>
                      <a:pPr algn="r" fontAlgn="b"/>
                      <a:r>
                        <a:rPr lang="en-US" sz="1400" b="0" i="0" u="none" strike="noStrike" dirty="0">
                          <a:solidFill>
                            <a:srgbClr val="0D0D0D"/>
                          </a:solidFill>
                          <a:effectLst/>
                          <a:latin typeface="Calibri" panose="020F0502020204030204" pitchFamily="34" charset="0"/>
                        </a:rPr>
                        <a:t>                   13,189.00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18,200.00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20,020.00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21,421.40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22,492.47 </a:t>
                      </a:r>
                    </a:p>
                  </a:txBody>
                  <a:tcPr marL="9525" marR="9525" marT="9525" marB="0" anchor="b"/>
                </a:tc>
                <a:extLst>
                  <a:ext uri="{0D108BD9-81ED-4DB2-BD59-A6C34878D82A}">
                    <a16:rowId xmlns:a16="http://schemas.microsoft.com/office/drawing/2014/main" xmlns="" val="10006"/>
                  </a:ext>
                </a:extLst>
              </a:tr>
              <a:tr h="384869">
                <a:tc>
                  <a:txBody>
                    <a:bodyPr/>
                    <a:lstStyle/>
                    <a:p>
                      <a:r>
                        <a:rPr lang="en-US" b="1" dirty="0"/>
                        <a:t>LICENCE</a:t>
                      </a:r>
                      <a:endParaRPr lang="en-GB" b="1" dirty="0"/>
                    </a:p>
                  </a:txBody>
                  <a:tcPr/>
                </a:tc>
                <a:tc>
                  <a:txBody>
                    <a:bodyPr/>
                    <a:lstStyle/>
                    <a:p>
                      <a:pPr algn="r" fontAlgn="b"/>
                      <a:r>
                        <a:rPr lang="en-US" sz="1400" b="0" i="0" u="none" strike="noStrike">
                          <a:solidFill>
                            <a:srgbClr val="0D0D0D"/>
                          </a:solidFill>
                          <a:effectLst/>
                          <a:latin typeface="Calibri" panose="020F0502020204030204" pitchFamily="34" charset="0"/>
                        </a:rPr>
                        <a:t>                        300,000.00 </a:t>
                      </a:r>
                    </a:p>
                  </a:txBody>
                  <a:tcPr marL="7620" marR="7620" marT="7620" marB="0" anchor="b"/>
                </a:tc>
                <a:tc>
                  <a:txBody>
                    <a:bodyPr/>
                    <a:lstStyle/>
                    <a:p>
                      <a:pPr algn="r" fontAlgn="b"/>
                      <a:r>
                        <a:rPr lang="en-US" sz="1400" b="0" i="0" u="none" strike="noStrike">
                          <a:solidFill>
                            <a:srgbClr val="0D0D0D"/>
                          </a:solidFill>
                          <a:effectLst/>
                          <a:latin typeface="Calibri" panose="020F0502020204030204" pitchFamily="34" charset="0"/>
                        </a:rPr>
                        <a:t>                 252,382.88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400,000.00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440,000.00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470,800.00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494,340.00 </a:t>
                      </a:r>
                    </a:p>
                  </a:txBody>
                  <a:tcPr marL="9525" marR="9525" marT="9525" marB="0" anchor="b"/>
                </a:tc>
                <a:extLst>
                  <a:ext uri="{0D108BD9-81ED-4DB2-BD59-A6C34878D82A}">
                    <a16:rowId xmlns:a16="http://schemas.microsoft.com/office/drawing/2014/main" xmlns="" val="10007"/>
                  </a:ext>
                </a:extLst>
              </a:tr>
              <a:tr h="308009">
                <a:tc>
                  <a:txBody>
                    <a:bodyPr/>
                    <a:lstStyle/>
                    <a:p>
                      <a:r>
                        <a:rPr lang="en-US" b="1" dirty="0"/>
                        <a:t>LAND</a:t>
                      </a:r>
                      <a:endParaRPr lang="en-GB" b="1" dirty="0"/>
                    </a:p>
                  </a:txBody>
                  <a:tcPr/>
                </a:tc>
                <a:tc>
                  <a:txBody>
                    <a:bodyPr/>
                    <a:lstStyle/>
                    <a:p>
                      <a:pPr algn="r" fontAlgn="b"/>
                      <a:r>
                        <a:rPr lang="en-US" sz="1400" b="0" i="0" u="none" strike="noStrike" dirty="0">
                          <a:solidFill>
                            <a:srgbClr val="0D0D0D"/>
                          </a:solidFill>
                          <a:effectLst/>
                          <a:latin typeface="Calibri" panose="020F0502020204030204" pitchFamily="34" charset="0"/>
                        </a:rPr>
                        <a:t>                          60,000.00 </a:t>
                      </a:r>
                    </a:p>
                  </a:txBody>
                  <a:tcPr marL="7620" marR="7620" marT="7620" marB="0" anchor="b"/>
                </a:tc>
                <a:tc>
                  <a:txBody>
                    <a:bodyPr/>
                    <a:lstStyle/>
                    <a:p>
                      <a:pPr algn="r" fontAlgn="b"/>
                      <a:r>
                        <a:rPr lang="en-US" sz="1400" b="0" i="0" u="none" strike="noStrike">
                          <a:solidFill>
                            <a:srgbClr val="0D0D0D"/>
                          </a:solidFill>
                          <a:effectLst/>
                          <a:latin typeface="Calibri" panose="020F0502020204030204" pitchFamily="34" charset="0"/>
                        </a:rPr>
                        <a:t>                   31,940.00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50,000.00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55,000.00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58,850.00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61,792.50 </a:t>
                      </a:r>
                    </a:p>
                  </a:txBody>
                  <a:tcPr marL="9525" marR="9525" marT="9525" marB="0" anchor="b"/>
                </a:tc>
                <a:extLst>
                  <a:ext uri="{0D108BD9-81ED-4DB2-BD59-A6C34878D82A}">
                    <a16:rowId xmlns:a16="http://schemas.microsoft.com/office/drawing/2014/main" xmlns="" val="10008"/>
                  </a:ext>
                </a:extLst>
              </a:tr>
              <a:tr h="413886">
                <a:tc>
                  <a:txBody>
                    <a:bodyPr/>
                    <a:lstStyle/>
                    <a:p>
                      <a:r>
                        <a:rPr lang="en-US" b="1" dirty="0"/>
                        <a:t>RENT</a:t>
                      </a:r>
                      <a:endParaRPr lang="en-GB" b="1" dirty="0"/>
                    </a:p>
                  </a:txBody>
                  <a:tcPr/>
                </a:tc>
                <a:tc>
                  <a:txBody>
                    <a:bodyPr/>
                    <a:lstStyle/>
                    <a:p>
                      <a:pPr algn="r" fontAlgn="b"/>
                      <a:r>
                        <a:rPr lang="en-US" sz="1400" b="0" i="0" u="none" strike="noStrike">
                          <a:solidFill>
                            <a:srgbClr val="0D0D0D"/>
                          </a:solidFill>
                          <a:effectLst/>
                          <a:latin typeface="Calibri" panose="020F0502020204030204" pitchFamily="34" charset="0"/>
                        </a:rPr>
                        <a:t>                          95,000.00 </a:t>
                      </a:r>
                    </a:p>
                  </a:txBody>
                  <a:tcPr marL="7620" marR="7620" marT="7620" marB="0" anchor="b"/>
                </a:tc>
                <a:tc>
                  <a:txBody>
                    <a:bodyPr/>
                    <a:lstStyle/>
                    <a:p>
                      <a:pPr algn="r" fontAlgn="b"/>
                      <a:r>
                        <a:rPr lang="en-US" sz="1400" b="0" i="0" u="none" strike="noStrike">
                          <a:solidFill>
                            <a:srgbClr val="0D0D0D"/>
                          </a:solidFill>
                          <a:effectLst/>
                          <a:latin typeface="Calibri" panose="020F0502020204030204" pitchFamily="34" charset="0"/>
                        </a:rPr>
                        <a:t>                   56,411.64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100,000.00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110,000.00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105,930.00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111,226.50 </a:t>
                      </a:r>
                    </a:p>
                  </a:txBody>
                  <a:tcPr marL="9525" marR="9525" marT="9525" marB="0" anchor="b"/>
                </a:tc>
                <a:extLst>
                  <a:ext uri="{0D108BD9-81ED-4DB2-BD59-A6C34878D82A}">
                    <a16:rowId xmlns:a16="http://schemas.microsoft.com/office/drawing/2014/main" xmlns="" val="10009"/>
                  </a:ext>
                </a:extLst>
              </a:tr>
              <a:tr h="321102">
                <a:tc>
                  <a:txBody>
                    <a:bodyPr/>
                    <a:lstStyle/>
                    <a:p>
                      <a:r>
                        <a:rPr lang="en-GB" b="1" dirty="0"/>
                        <a:t>MISC.</a:t>
                      </a:r>
                    </a:p>
                  </a:txBody>
                  <a:tcPr/>
                </a:tc>
                <a:tc>
                  <a:txBody>
                    <a:bodyPr/>
                    <a:lstStyle/>
                    <a:p>
                      <a:pPr algn="r" fontAlgn="b"/>
                      <a:r>
                        <a:rPr lang="en-US" sz="1400" b="0" i="0" u="none" strike="noStrike">
                          <a:solidFill>
                            <a:srgbClr val="0D0D0D"/>
                          </a:solidFill>
                          <a:effectLst/>
                          <a:latin typeface="Calibri" panose="020F0502020204030204" pitchFamily="34" charset="0"/>
                        </a:rPr>
                        <a:t>                                         -   </a:t>
                      </a:r>
                    </a:p>
                  </a:txBody>
                  <a:tcPr marL="7620" marR="7620" marT="7620" marB="0" anchor="b"/>
                </a:tc>
                <a:tc>
                  <a:txBody>
                    <a:bodyPr/>
                    <a:lstStyle/>
                    <a:p>
                      <a:pPr algn="r" fontAlgn="b"/>
                      <a:r>
                        <a:rPr lang="en-US" sz="1400" b="0" i="0" u="none" strike="noStrike">
                          <a:solidFill>
                            <a:srgbClr val="0D0D0D"/>
                          </a:solidFill>
                          <a:effectLst/>
                          <a:latin typeface="Calibri" panose="020F0502020204030204" pitchFamily="34" charset="0"/>
                        </a:rPr>
                        <a:t>                                   -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xmlns="" val="10011"/>
                  </a:ext>
                </a:extLst>
              </a:tr>
              <a:tr h="400496">
                <a:tc>
                  <a:txBody>
                    <a:bodyPr/>
                    <a:lstStyle/>
                    <a:p>
                      <a:r>
                        <a:rPr lang="en-GB" b="1" dirty="0"/>
                        <a:t>SUB-TOTAL</a:t>
                      </a:r>
                    </a:p>
                  </a:txBody>
                  <a:tcPr/>
                </a:tc>
                <a:tc>
                  <a:txBody>
                    <a:bodyPr/>
                    <a:lstStyle/>
                    <a:p>
                      <a:pPr algn="r" fontAlgn="b"/>
                      <a:r>
                        <a:rPr lang="en-US" sz="1400" b="1" i="0" u="none" strike="noStrike">
                          <a:solidFill>
                            <a:srgbClr val="0D0D0D"/>
                          </a:solidFill>
                          <a:effectLst/>
                          <a:latin typeface="Calibri" panose="020F0502020204030204" pitchFamily="34" charset="0"/>
                        </a:rPr>
                        <a:t>                        717,000.00 </a:t>
                      </a:r>
                    </a:p>
                  </a:txBody>
                  <a:tcPr marL="7620" marR="7620" marT="7620" marB="0" anchor="b"/>
                </a:tc>
                <a:tc>
                  <a:txBody>
                    <a:bodyPr/>
                    <a:lstStyle/>
                    <a:p>
                      <a:pPr algn="r" fontAlgn="b"/>
                      <a:r>
                        <a:rPr lang="en-US" sz="1400" b="1" i="0" u="none" strike="noStrike">
                          <a:solidFill>
                            <a:srgbClr val="0D0D0D"/>
                          </a:solidFill>
                          <a:effectLst/>
                          <a:latin typeface="Calibri" panose="020F0502020204030204" pitchFamily="34" charset="0"/>
                        </a:rPr>
                        <a:t>                 536,626.26 </a:t>
                      </a:r>
                    </a:p>
                  </a:txBody>
                  <a:tcPr marL="9525" marR="9525" marT="9525" marB="0" anchor="b"/>
                </a:tc>
                <a:tc>
                  <a:txBody>
                    <a:bodyPr/>
                    <a:lstStyle/>
                    <a:p>
                      <a:pPr algn="l" fontAlgn="b"/>
                      <a:r>
                        <a:rPr lang="en-US" sz="1400" b="1" i="0" u="none" strike="noStrike" dirty="0">
                          <a:solidFill>
                            <a:srgbClr val="000000"/>
                          </a:solidFill>
                          <a:effectLst/>
                          <a:latin typeface="Calibri" panose="020F0502020204030204" pitchFamily="34" charset="0"/>
                        </a:rPr>
                        <a:t>                846,200.00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930,820.00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995,977.40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1,045,776.27 </a:t>
                      </a:r>
                    </a:p>
                  </a:txBody>
                  <a:tcPr marL="9525" marR="9525" marT="9525" marB="0" anchor="b"/>
                </a:tc>
                <a:extLst>
                  <a:ext uri="{0D108BD9-81ED-4DB2-BD59-A6C34878D82A}">
                    <a16:rowId xmlns:a16="http://schemas.microsoft.com/office/drawing/2014/main" xmlns="" val="10012"/>
                  </a:ext>
                </a:extLst>
              </a:tr>
              <a:tr h="449995">
                <a:tc>
                  <a:txBody>
                    <a:bodyPr/>
                    <a:lstStyle/>
                    <a:p>
                      <a:r>
                        <a:rPr lang="en-GB" b="1" dirty="0"/>
                        <a:t>STOOLLANDS</a:t>
                      </a:r>
                    </a:p>
                  </a:txBody>
                  <a:tcPr/>
                </a:tc>
                <a:tc>
                  <a:txBody>
                    <a:bodyPr/>
                    <a:lstStyle/>
                    <a:p>
                      <a:pPr algn="r" fontAlgn="b"/>
                      <a:r>
                        <a:rPr lang="en-US" sz="1400" b="0" i="0" u="none" strike="noStrike" dirty="0">
                          <a:solidFill>
                            <a:srgbClr val="0D0D0D"/>
                          </a:solidFill>
                          <a:effectLst/>
                          <a:latin typeface="Calibri" panose="020F0502020204030204" pitchFamily="34" charset="0"/>
                        </a:rPr>
                        <a:t>                        700,000.00 </a:t>
                      </a:r>
                    </a:p>
                  </a:txBody>
                  <a:tcPr marL="7620" marR="7620" marT="7620" marB="0" anchor="b"/>
                </a:tc>
                <a:tc>
                  <a:txBody>
                    <a:bodyPr/>
                    <a:lstStyle/>
                    <a:p>
                      <a:pPr algn="r" fontAlgn="b"/>
                      <a:r>
                        <a:rPr lang="en-US" sz="1400" b="0" i="0" u="none" strike="noStrike" dirty="0">
                          <a:solidFill>
                            <a:srgbClr val="0D0D0D"/>
                          </a:solidFill>
                          <a:effectLst/>
                          <a:latin typeface="Calibri" panose="020F0502020204030204" pitchFamily="34" charset="0"/>
                        </a:rPr>
                        <a:t>                 301,837.00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350,000.00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385,000.00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411,950.00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432,547.50 </a:t>
                      </a:r>
                    </a:p>
                  </a:txBody>
                  <a:tcPr marL="9525" marR="9525" marT="9525" marB="0" anchor="b"/>
                </a:tc>
                <a:extLst>
                  <a:ext uri="{0D108BD9-81ED-4DB2-BD59-A6C34878D82A}">
                    <a16:rowId xmlns:a16="http://schemas.microsoft.com/office/drawing/2014/main" xmlns="" val="10013"/>
                  </a:ext>
                </a:extLst>
              </a:tr>
              <a:tr h="449995">
                <a:tc>
                  <a:txBody>
                    <a:bodyPr/>
                    <a:lstStyle/>
                    <a:p>
                      <a:r>
                        <a:rPr lang="en-US" b="1" dirty="0"/>
                        <a:t>TOTAL</a:t>
                      </a:r>
                      <a:endParaRPr lang="en-GB" b="1" dirty="0"/>
                    </a:p>
                  </a:txBody>
                  <a:tcPr/>
                </a:tc>
                <a:tc>
                  <a:txBody>
                    <a:bodyPr/>
                    <a:lstStyle/>
                    <a:p>
                      <a:pPr algn="r" fontAlgn="b"/>
                      <a:r>
                        <a:rPr lang="en-US" sz="1400" b="1" i="0" u="none" strike="noStrike">
                          <a:solidFill>
                            <a:srgbClr val="0D0D0D"/>
                          </a:solidFill>
                          <a:effectLst/>
                          <a:latin typeface="Calibri" panose="020F0502020204030204" pitchFamily="34" charset="0"/>
                        </a:rPr>
                        <a:t>                    1,417,000.00 </a:t>
                      </a:r>
                    </a:p>
                  </a:txBody>
                  <a:tcPr marL="7620" marR="7620" marT="7620" marB="0" anchor="b"/>
                </a:tc>
                <a:tc>
                  <a:txBody>
                    <a:bodyPr/>
                    <a:lstStyle/>
                    <a:p>
                      <a:pPr algn="r" fontAlgn="b"/>
                      <a:r>
                        <a:rPr lang="en-US" sz="1400" b="1" i="0" u="none" strike="noStrike">
                          <a:solidFill>
                            <a:srgbClr val="0D0D0D"/>
                          </a:solidFill>
                          <a:effectLst/>
                          <a:latin typeface="Calibri" panose="020F0502020204030204" pitchFamily="34" charset="0"/>
                        </a:rPr>
                        <a:t>                 838,463.26 </a:t>
                      </a:r>
                    </a:p>
                  </a:txBody>
                  <a:tcPr marL="9525" marR="9525" marT="9525" marB="0" anchor="b"/>
                </a:tc>
                <a:tc>
                  <a:txBody>
                    <a:bodyPr/>
                    <a:lstStyle/>
                    <a:p>
                      <a:pPr algn="l" fontAlgn="b"/>
                      <a:r>
                        <a:rPr lang="en-US" sz="1400" b="1" i="0" u="none" strike="noStrike" dirty="0">
                          <a:solidFill>
                            <a:srgbClr val="0D0D0D"/>
                          </a:solidFill>
                          <a:effectLst/>
                          <a:latin typeface="Calibri" panose="020F0502020204030204" pitchFamily="34" charset="0"/>
                        </a:rPr>
                        <a:t>            1,196,200.00 </a:t>
                      </a:r>
                    </a:p>
                  </a:txBody>
                  <a:tcPr marL="9525" marR="9525" marT="9525" marB="0" anchor="b"/>
                </a:tc>
                <a:tc>
                  <a:txBody>
                    <a:bodyPr/>
                    <a:lstStyle/>
                    <a:p>
                      <a:pPr algn="l" fontAlgn="b"/>
                      <a:r>
                        <a:rPr lang="en-US" sz="1400" b="1" i="0" u="none" strike="noStrike">
                          <a:solidFill>
                            <a:srgbClr val="0D0D0D"/>
                          </a:solidFill>
                          <a:effectLst/>
                          <a:latin typeface="Calibri" panose="020F0502020204030204" pitchFamily="34" charset="0"/>
                        </a:rPr>
                        <a:t>                 1,315,820.00 </a:t>
                      </a:r>
                    </a:p>
                  </a:txBody>
                  <a:tcPr marL="9525" marR="9525" marT="9525" marB="0" anchor="b"/>
                </a:tc>
                <a:tc>
                  <a:txBody>
                    <a:bodyPr/>
                    <a:lstStyle/>
                    <a:p>
                      <a:pPr algn="l" fontAlgn="b"/>
                      <a:r>
                        <a:rPr lang="en-US" sz="1400" b="1" i="0" u="none" strike="noStrike">
                          <a:solidFill>
                            <a:srgbClr val="0D0D0D"/>
                          </a:solidFill>
                          <a:effectLst/>
                          <a:latin typeface="Calibri" panose="020F0502020204030204" pitchFamily="34" charset="0"/>
                        </a:rPr>
                        <a:t>            1,407,927.40 </a:t>
                      </a:r>
                    </a:p>
                  </a:txBody>
                  <a:tcPr marL="9525" marR="9525" marT="9525" marB="0" anchor="b"/>
                </a:tc>
                <a:tc>
                  <a:txBody>
                    <a:bodyPr/>
                    <a:lstStyle/>
                    <a:p>
                      <a:pPr algn="l" fontAlgn="b"/>
                      <a:r>
                        <a:rPr lang="en-US" sz="1400" b="1" i="0" u="none" strike="noStrike" dirty="0">
                          <a:solidFill>
                            <a:srgbClr val="0D0D0D"/>
                          </a:solidFill>
                          <a:effectLst/>
                          <a:latin typeface="Calibri" panose="020F0502020204030204" pitchFamily="34" charset="0"/>
                        </a:rPr>
                        <a:t>           1,478,323.77 </a:t>
                      </a:r>
                    </a:p>
                  </a:txBody>
                  <a:tcPr marL="9525" marR="9525" marT="9525" marB="0" anchor="b"/>
                </a:tc>
                <a:extLst>
                  <a:ext uri="{0D108BD9-81ED-4DB2-BD59-A6C34878D82A}">
                    <a16:rowId xmlns:a16="http://schemas.microsoft.com/office/drawing/2014/main" xmlns="" val="10010"/>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29</a:t>
            </a:fld>
            <a:endParaRPr lang="en-GB"/>
          </a:p>
        </p:txBody>
      </p:sp>
    </p:spTree>
    <p:extLst>
      <p:ext uri="{BB962C8B-B14F-4D97-AF65-F5344CB8AC3E}">
        <p14:creationId xmlns:p14="http://schemas.microsoft.com/office/powerpoint/2010/main" val="77481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3</a:t>
            </a:fld>
            <a:endParaRPr lang="en-GB"/>
          </a:p>
        </p:txBody>
      </p:sp>
      <p:sp>
        <p:nvSpPr>
          <p:cNvPr id="3" name="Rectangle 2"/>
          <p:cNvSpPr/>
          <p:nvPr/>
        </p:nvSpPr>
        <p:spPr>
          <a:xfrm>
            <a:off x="2507673" y="119668"/>
            <a:ext cx="7121236" cy="523220"/>
          </a:xfrm>
          <a:prstGeom prst="rect">
            <a:avLst/>
          </a:prstGeom>
        </p:spPr>
        <p:txBody>
          <a:bodyPr wrap="square">
            <a:spAutoFit/>
          </a:bodyPr>
          <a:lstStyle/>
          <a:p>
            <a:pPr algn="ctr"/>
            <a:r>
              <a:rPr lang="en-US" sz="2800" b="1" dirty="0">
                <a:latin typeface="Times New Roman" pitchFamily="18" charset="0"/>
                <a:cs typeface="Times New Roman" pitchFamily="18" charset="0"/>
              </a:rPr>
              <a:t>INTRODUCTION</a:t>
            </a:r>
            <a:endParaRPr lang="en-US" sz="2800" b="1" dirty="0"/>
          </a:p>
        </p:txBody>
      </p:sp>
      <p:sp>
        <p:nvSpPr>
          <p:cNvPr id="4" name="Rectangle 3"/>
          <p:cNvSpPr/>
          <p:nvPr/>
        </p:nvSpPr>
        <p:spPr>
          <a:xfrm>
            <a:off x="1039091" y="767350"/>
            <a:ext cx="10058399" cy="6217087"/>
          </a:xfrm>
          <a:prstGeom prst="rect">
            <a:avLst/>
          </a:prstGeom>
        </p:spPr>
        <p:txBody>
          <a:bodyPr wrap="square">
            <a:spAutoFit/>
          </a:bodyPr>
          <a:lstStyle/>
          <a:p>
            <a:pPr marL="342900" indent="-342900">
              <a:buFont typeface="Wingdings" panose="05000000000000000000" pitchFamily="2" charset="2"/>
              <a:buChar char="Ø"/>
            </a:pPr>
            <a:r>
              <a:rPr lang="en-GB" sz="2000" dirty="0">
                <a:latin typeface="Times New Roman" pitchFamily="18" charset="0"/>
                <a:cs typeface="Times New Roman" pitchFamily="18" charset="0"/>
              </a:rPr>
              <a:t>Juaboso District Assembly was established by Legislative Instrument (LI) 2020 in 2012. </a:t>
            </a:r>
          </a:p>
          <a:p>
            <a:pPr marL="342900" indent="-342900">
              <a:buFont typeface="Wingdings" panose="05000000000000000000" pitchFamily="2" charset="2"/>
              <a:buChar char="Ø"/>
            </a:pPr>
            <a:r>
              <a:rPr lang="en-GB" sz="2000" dirty="0">
                <a:latin typeface="Times New Roman" pitchFamily="18" charset="0"/>
                <a:cs typeface="Times New Roman" pitchFamily="18" charset="0"/>
              </a:rPr>
              <a:t> District Capital - Sefwi Juaboso </a:t>
            </a:r>
          </a:p>
          <a:p>
            <a:pPr marL="342900" indent="-342900">
              <a:buFont typeface="Wingdings" panose="05000000000000000000" pitchFamily="2" charset="2"/>
              <a:buChar char="Ø"/>
            </a:pPr>
            <a:r>
              <a:rPr lang="en-GB" sz="2000" dirty="0">
                <a:latin typeface="Times New Roman" pitchFamily="18" charset="0"/>
                <a:cs typeface="Times New Roman" pitchFamily="18" charset="0"/>
              </a:rPr>
              <a:t> Electoral Areas-16</a:t>
            </a:r>
          </a:p>
          <a:p>
            <a:pPr marL="342900" indent="-342900">
              <a:buFont typeface="Wingdings" panose="05000000000000000000" pitchFamily="2" charset="2"/>
              <a:buChar char="Ø"/>
            </a:pPr>
            <a:r>
              <a:rPr lang="en-GB" sz="2000" dirty="0">
                <a:latin typeface="Times New Roman" pitchFamily="18" charset="0"/>
                <a:cs typeface="Times New Roman" pitchFamily="18" charset="0"/>
              </a:rPr>
              <a:t> 25 Assembly Members: 7 Government Appointees, 16 Elected,  District Chief Executive and Member of Parliament (22 Males and 3 Females)</a:t>
            </a:r>
          </a:p>
          <a:p>
            <a:pPr marL="342900" indent="-342900">
              <a:buFont typeface="Wingdings" panose="05000000000000000000" pitchFamily="2" charset="2"/>
              <a:buChar char="Ø"/>
            </a:pPr>
            <a:r>
              <a:rPr lang="en-GB" sz="2000" dirty="0">
                <a:latin typeface="Times New Roman" pitchFamily="18" charset="0"/>
                <a:cs typeface="Times New Roman" pitchFamily="18" charset="0"/>
              </a:rPr>
              <a:t> The District Shares Boundary with Bia West to the north, Asunafo South and sefwi wiawso municipal to the East, Bodi District to the South, La cote D’ivoire and Suaman to the West. </a:t>
            </a:r>
          </a:p>
          <a:p>
            <a:pPr algn="ctr"/>
            <a:r>
              <a:rPr lang="en-US" sz="2000" b="1" dirty="0">
                <a:latin typeface="Times New Roman" pitchFamily="18" charset="0"/>
                <a:cs typeface="Times New Roman" pitchFamily="18" charset="0"/>
              </a:rPr>
              <a:t>VISION STATEMENT</a:t>
            </a:r>
          </a:p>
          <a:p>
            <a:pPr algn="ct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To be among the first class Districts in the Country”</a:t>
            </a:r>
          </a:p>
          <a:p>
            <a:pPr algn="ctr"/>
            <a:endParaRPr lang="en-US" sz="2000" dirty="0">
              <a:latin typeface="Times New Roman" pitchFamily="18" charset="0"/>
              <a:cs typeface="Times New Roman" pitchFamily="18" charset="0"/>
            </a:endParaRPr>
          </a:p>
          <a:p>
            <a:pPr algn="ctr"/>
            <a:r>
              <a:rPr lang="en-US" sz="2000" b="1" dirty="0">
                <a:latin typeface="Times New Roman" pitchFamily="18" charset="0"/>
                <a:cs typeface="Times New Roman" pitchFamily="18" charset="0"/>
              </a:rPr>
              <a:t>MISSION STATEMENT</a:t>
            </a:r>
            <a:endParaRPr lang="en-US" sz="2000" dirty="0">
              <a:latin typeface="Times New Roman" pitchFamily="18" charset="0"/>
              <a:cs typeface="Times New Roman" pitchFamily="18" charset="0"/>
            </a:endParaRPr>
          </a:p>
          <a:p>
            <a:r>
              <a:rPr lang="en-GB" sz="2000" dirty="0">
                <a:latin typeface="Times New Roman" pitchFamily="18" charset="0"/>
                <a:cs typeface="Times New Roman" pitchFamily="18" charset="0"/>
              </a:rPr>
              <a:t>“Juaboso District Assembly (JDA) exists to raise the living standards of the people through formulation and implementation of policies </a:t>
            </a:r>
            <a:r>
              <a:rPr lang="en-US" sz="2000" dirty="0">
                <a:latin typeface="Times New Roman" pitchFamily="18" charset="0"/>
                <a:cs typeface="Times New Roman" pitchFamily="18" charset="0"/>
              </a:rPr>
              <a:t>in partnership with local development stakeholders to improve access to basic services and create opportunities for wealth creation”. </a:t>
            </a:r>
          </a:p>
          <a:p>
            <a:pPr algn="ctr"/>
            <a:r>
              <a:rPr lang="en-US" sz="2000" b="1" dirty="0">
                <a:latin typeface="Times New Roman" pitchFamily="18" charset="0"/>
                <a:cs typeface="Times New Roman" pitchFamily="18" charset="0"/>
              </a:rPr>
              <a:t>CORE FUNCTIONS</a:t>
            </a:r>
            <a:endParaRPr lang="en-US" sz="2000" dirty="0">
              <a:latin typeface="Times New Roman" pitchFamily="18" charset="0"/>
              <a:cs typeface="Times New Roman" pitchFamily="18" charset="0"/>
            </a:endParaRPr>
          </a:p>
          <a:p>
            <a:pPr>
              <a:buFont typeface="Wingdings" panose="05000000000000000000" pitchFamily="2" charset="2"/>
              <a:buChar char="Ø"/>
            </a:pPr>
            <a:r>
              <a:rPr lang="en-US" sz="2000" dirty="0">
                <a:latin typeface="Times New Roman" pitchFamily="18" charset="0"/>
                <a:cs typeface="Times New Roman" pitchFamily="18" charset="0"/>
              </a:rPr>
              <a:t>Exercise political and administrative authority in the District.</a:t>
            </a:r>
          </a:p>
          <a:p>
            <a:pPr>
              <a:buFont typeface="Wingdings" panose="05000000000000000000" pitchFamily="2" charset="2"/>
              <a:buChar char="Ø"/>
            </a:pPr>
            <a:r>
              <a:rPr lang="en-US" sz="2000" dirty="0">
                <a:latin typeface="Times New Roman" pitchFamily="18" charset="0"/>
                <a:cs typeface="Times New Roman" pitchFamily="18" charset="0"/>
              </a:rPr>
              <a:t>Promote local economic development.</a:t>
            </a:r>
          </a:p>
          <a:p>
            <a:pPr>
              <a:buFont typeface="Wingdings" panose="05000000000000000000" pitchFamily="2" charset="2"/>
              <a:buChar char="Ø"/>
            </a:pPr>
            <a:r>
              <a:rPr lang="en-US" sz="2000" dirty="0">
                <a:latin typeface="Times New Roman" pitchFamily="18" charset="0"/>
                <a:cs typeface="Times New Roman" pitchFamily="18" charset="0"/>
              </a:rPr>
              <a:t>Exercise deliberative, legislative and executive functions</a:t>
            </a:r>
          </a:p>
          <a:p>
            <a:endParaRPr lang="en-US" sz="20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51447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41956456"/>
              </p:ext>
            </p:extLst>
          </p:nvPr>
        </p:nvGraphicFramePr>
        <p:xfrm>
          <a:off x="296025" y="66139"/>
          <a:ext cx="11703142" cy="6655336"/>
        </p:xfrm>
        <a:graphic>
          <a:graphicData uri="http://schemas.openxmlformats.org/drawingml/2006/table">
            <a:tbl>
              <a:tblPr firstRow="1" bandRow="1">
                <a:tableStyleId>{5C22544A-7EE6-4342-B048-85BDC9FD1C3A}</a:tableStyleId>
              </a:tblPr>
              <a:tblGrid>
                <a:gridCol w="1712044">
                  <a:extLst>
                    <a:ext uri="{9D8B030D-6E8A-4147-A177-3AD203B41FA5}">
                      <a16:colId xmlns:a16="http://schemas.microsoft.com/office/drawing/2014/main" xmlns="" val="20000"/>
                    </a:ext>
                  </a:extLst>
                </a:gridCol>
                <a:gridCol w="1427299">
                  <a:extLst>
                    <a:ext uri="{9D8B030D-6E8A-4147-A177-3AD203B41FA5}">
                      <a16:colId xmlns:a16="http://schemas.microsoft.com/office/drawing/2014/main" xmlns="" val="20001"/>
                    </a:ext>
                  </a:extLst>
                </a:gridCol>
                <a:gridCol w="1810864">
                  <a:extLst>
                    <a:ext uri="{9D8B030D-6E8A-4147-A177-3AD203B41FA5}">
                      <a16:colId xmlns:a16="http://schemas.microsoft.com/office/drawing/2014/main" xmlns="" val="20002"/>
                    </a:ext>
                  </a:extLst>
                </a:gridCol>
                <a:gridCol w="1744265">
                  <a:extLst>
                    <a:ext uri="{9D8B030D-6E8A-4147-A177-3AD203B41FA5}">
                      <a16:colId xmlns:a16="http://schemas.microsoft.com/office/drawing/2014/main" xmlns="" val="20003"/>
                    </a:ext>
                  </a:extLst>
                </a:gridCol>
                <a:gridCol w="1744265">
                  <a:extLst>
                    <a:ext uri="{9D8B030D-6E8A-4147-A177-3AD203B41FA5}">
                      <a16:colId xmlns:a16="http://schemas.microsoft.com/office/drawing/2014/main" xmlns="" val="20004"/>
                    </a:ext>
                  </a:extLst>
                </a:gridCol>
                <a:gridCol w="1558211">
                  <a:extLst>
                    <a:ext uri="{9D8B030D-6E8A-4147-A177-3AD203B41FA5}">
                      <a16:colId xmlns:a16="http://schemas.microsoft.com/office/drawing/2014/main" xmlns="" val="20005"/>
                    </a:ext>
                  </a:extLst>
                </a:gridCol>
                <a:gridCol w="1706194">
                  <a:extLst>
                    <a:ext uri="{9D8B030D-6E8A-4147-A177-3AD203B41FA5}">
                      <a16:colId xmlns:a16="http://schemas.microsoft.com/office/drawing/2014/main" xmlns="" val="20006"/>
                    </a:ext>
                  </a:extLst>
                </a:gridCol>
              </a:tblGrid>
              <a:tr h="893488">
                <a:tc gridSpan="7">
                  <a:txBody>
                    <a:bodyPr/>
                    <a:lstStyle/>
                    <a:p>
                      <a:pPr algn="ctr"/>
                      <a:r>
                        <a:rPr lang="en-US" sz="3600" dirty="0"/>
                        <a:t>2025-2028 REVENUE PROJECTIONS- ALL</a:t>
                      </a:r>
                      <a:r>
                        <a:rPr lang="en-US" sz="3600" baseline="0" dirty="0"/>
                        <a:t> FUNDING SOURCES</a:t>
                      </a:r>
                      <a:endParaRPr lang="en-GB" sz="3600" dirty="0"/>
                    </a:p>
                  </a:txBody>
                  <a:tcPr/>
                </a:tc>
                <a:tc hMerge="1">
                  <a:txBody>
                    <a:bodyPr/>
                    <a:lstStyle/>
                    <a:p>
                      <a:endParaRPr lang="en-GB" dirty="0"/>
                    </a:p>
                  </a:txBody>
                  <a:tcPr/>
                </a:tc>
                <a:tc hMerge="1">
                  <a:txBody>
                    <a:bodyPr/>
                    <a:lstStyle/>
                    <a:p>
                      <a:endParaRPr lang="en-US"/>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504041">
                <a:tc>
                  <a:txBody>
                    <a:bodyPr/>
                    <a:lstStyle/>
                    <a:p>
                      <a:endParaRPr lang="en-US" sz="1200" b="1" dirty="0"/>
                    </a:p>
                  </a:txBody>
                  <a:tcPr/>
                </a:tc>
                <a:tc gridSpan="2">
                  <a:txBody>
                    <a:bodyPr/>
                    <a:lstStyle/>
                    <a:p>
                      <a:pPr algn="ctr"/>
                      <a:r>
                        <a:rPr lang="en-US" sz="1200" b="1" dirty="0"/>
                        <a:t>2024</a:t>
                      </a:r>
                      <a:endParaRPr lang="en-GB" sz="1200" b="1" dirty="0"/>
                    </a:p>
                  </a:txBody>
                  <a:tcPr/>
                </a:tc>
                <a:tc hMerge="1">
                  <a:txBody>
                    <a:bodyPr/>
                    <a:lstStyle/>
                    <a:p>
                      <a:endParaRPr lang="en-US"/>
                    </a:p>
                  </a:txBody>
                  <a:tcPr/>
                </a:tc>
                <a:tc>
                  <a:txBody>
                    <a:bodyPr/>
                    <a:lstStyle/>
                    <a:p>
                      <a:pPr algn="ctr"/>
                      <a:r>
                        <a:rPr lang="en-US" sz="1200" b="1" dirty="0"/>
                        <a:t>2025</a:t>
                      </a:r>
                      <a:endParaRPr lang="en-GB" sz="1200" b="1" dirty="0"/>
                    </a:p>
                  </a:txBody>
                  <a:tcPr/>
                </a:tc>
                <a:tc>
                  <a:txBody>
                    <a:bodyPr/>
                    <a:lstStyle/>
                    <a:p>
                      <a:pPr algn="ctr"/>
                      <a:r>
                        <a:rPr lang="en-US" sz="1200" b="1" dirty="0"/>
                        <a:t>2026</a:t>
                      </a:r>
                      <a:endParaRPr lang="en-GB" sz="1200" b="1" dirty="0"/>
                    </a:p>
                  </a:txBody>
                  <a:tcPr/>
                </a:tc>
                <a:tc>
                  <a:txBody>
                    <a:bodyPr/>
                    <a:lstStyle/>
                    <a:p>
                      <a:pPr algn="ctr"/>
                      <a:r>
                        <a:rPr lang="en-US" sz="1200" b="1" dirty="0"/>
                        <a:t>2027</a:t>
                      </a:r>
                      <a:endParaRPr lang="en-GB" sz="1200" b="1" dirty="0"/>
                    </a:p>
                  </a:txBody>
                  <a:tcPr/>
                </a:tc>
                <a:tc>
                  <a:txBody>
                    <a:bodyPr/>
                    <a:lstStyle/>
                    <a:p>
                      <a:r>
                        <a:rPr lang="en-US" sz="1200" b="1" dirty="0"/>
                        <a:t>2028</a:t>
                      </a:r>
                      <a:endParaRPr lang="en-GB" sz="1200" b="1" dirty="0"/>
                    </a:p>
                  </a:txBody>
                  <a:tcPr/>
                </a:tc>
                <a:extLst>
                  <a:ext uri="{0D108BD9-81ED-4DB2-BD59-A6C34878D82A}">
                    <a16:rowId xmlns:a16="http://schemas.microsoft.com/office/drawing/2014/main" xmlns="" val="10001"/>
                  </a:ext>
                </a:extLst>
              </a:tr>
              <a:tr h="731982">
                <a:tc>
                  <a:txBody>
                    <a:bodyPr/>
                    <a:lstStyle/>
                    <a:p>
                      <a:endParaRPr lang="en-GB" sz="1600" dirty="0"/>
                    </a:p>
                  </a:txBody>
                  <a:tcPr/>
                </a:tc>
                <a:tc>
                  <a:txBody>
                    <a:bodyPr/>
                    <a:lstStyle/>
                    <a:p>
                      <a:r>
                        <a:rPr lang="en-US" sz="1200" b="1" dirty="0"/>
                        <a:t>BUDGET</a:t>
                      </a:r>
                      <a:endParaRPr lang="en-GB" sz="1200" b="1" dirty="0"/>
                    </a:p>
                  </a:txBody>
                  <a:tcPr/>
                </a:tc>
                <a:tc>
                  <a:txBody>
                    <a:bodyPr/>
                    <a:lstStyle/>
                    <a:p>
                      <a:r>
                        <a:rPr lang="en-US" sz="1200" b="1" dirty="0"/>
                        <a:t>ACTUAL AS @ </a:t>
                      </a:r>
                      <a:r>
                        <a:rPr lang="en-US" sz="1200" b="1" dirty="0" smtClean="0"/>
                        <a:t>SEP</a:t>
                      </a:r>
                      <a:endParaRPr lang="en-GB" sz="1200" b="1" dirty="0"/>
                    </a:p>
                  </a:txBody>
                  <a:tcPr/>
                </a:tc>
                <a:tc>
                  <a:txBody>
                    <a:bodyPr/>
                    <a:lstStyle/>
                    <a:p>
                      <a:r>
                        <a:rPr lang="en-US" sz="1200" b="1" dirty="0"/>
                        <a:t>PROJECTION</a:t>
                      </a:r>
                      <a:endParaRPr lang="en-GB" sz="1200" b="1" dirty="0"/>
                    </a:p>
                  </a:txBody>
                  <a:tcPr/>
                </a:tc>
                <a:tc>
                  <a:txBody>
                    <a:bodyPr/>
                    <a:lstStyle/>
                    <a:p>
                      <a:r>
                        <a:rPr lang="en-US" sz="1200" b="1" dirty="0"/>
                        <a:t>PROJECTION</a:t>
                      </a:r>
                      <a:endParaRPr lang="en-GB" sz="1200" b="1" dirty="0"/>
                    </a:p>
                  </a:txBody>
                  <a:tcPr/>
                </a:tc>
                <a:tc>
                  <a:txBody>
                    <a:bodyPr/>
                    <a:lstStyle/>
                    <a:p>
                      <a:r>
                        <a:rPr lang="en-US" sz="1200" b="1" dirty="0"/>
                        <a:t>PROJECTION</a:t>
                      </a:r>
                      <a:endParaRPr lang="en-GB" sz="1200" b="1" dirty="0"/>
                    </a:p>
                  </a:txBody>
                  <a:tcPr/>
                </a:tc>
                <a:tc>
                  <a:txBody>
                    <a:bodyPr/>
                    <a:lstStyle/>
                    <a:p>
                      <a:r>
                        <a:rPr lang="en-US" sz="1200" b="1" dirty="0"/>
                        <a:t>PROJECTION</a:t>
                      </a:r>
                      <a:endParaRPr lang="en-GB" sz="1200" b="1" dirty="0"/>
                    </a:p>
                  </a:txBody>
                  <a:tcPr/>
                </a:tc>
                <a:extLst>
                  <a:ext uri="{0D108BD9-81ED-4DB2-BD59-A6C34878D82A}">
                    <a16:rowId xmlns:a16="http://schemas.microsoft.com/office/drawing/2014/main" xmlns="" val="10002"/>
                  </a:ext>
                </a:extLst>
              </a:tr>
              <a:tr h="445983">
                <a:tc>
                  <a:txBody>
                    <a:bodyPr/>
                    <a:lstStyle/>
                    <a:p>
                      <a:pPr algn="l" fontAlgn="b"/>
                      <a:r>
                        <a:rPr lang="en-US" sz="1600" b="1" i="0" u="none" strike="noStrike" dirty="0">
                          <a:solidFill>
                            <a:srgbClr val="000000"/>
                          </a:solidFill>
                          <a:effectLst/>
                          <a:latin typeface="Calibri" panose="020F0502020204030204" pitchFamily="34" charset="0"/>
                        </a:rPr>
                        <a:t> IGF </a:t>
                      </a:r>
                    </a:p>
                  </a:txBody>
                  <a:tcPr marL="9525" marR="9525" marT="9525" marB="0" anchor="b"/>
                </a:tc>
                <a:tc>
                  <a:txBody>
                    <a:bodyPr/>
                    <a:lstStyle/>
                    <a:p>
                      <a:pPr algn="r" fontAlgn="b"/>
                      <a:r>
                        <a:rPr lang="en-US" sz="1400" b="0" i="0" u="none" strike="noStrike" dirty="0">
                          <a:solidFill>
                            <a:srgbClr val="0D0D0D"/>
                          </a:solidFill>
                          <a:effectLst/>
                          <a:latin typeface="Calibri" panose="020F0502020204030204" pitchFamily="34" charset="0"/>
                        </a:rPr>
                        <a:t>         1,417,000.00 </a:t>
                      </a:r>
                    </a:p>
                  </a:txBody>
                  <a:tcPr marL="9525" marR="9525" marT="9525" marB="0" anchor="b"/>
                </a:tc>
                <a:tc>
                  <a:txBody>
                    <a:bodyPr/>
                    <a:lstStyle/>
                    <a:p>
                      <a:pPr algn="l" fontAlgn="b"/>
                      <a:r>
                        <a:rPr lang="en-US" sz="1400" b="0" i="0" u="none" strike="noStrike" dirty="0">
                          <a:solidFill>
                            <a:srgbClr val="0D0D0D"/>
                          </a:solidFill>
                          <a:effectLst/>
                          <a:latin typeface="Calibri" panose="020F0502020204030204" pitchFamily="34" charset="0"/>
                        </a:rPr>
                        <a:t>              838,463.26 </a:t>
                      </a:r>
                    </a:p>
                  </a:txBody>
                  <a:tcPr marL="9525" marR="9525" marT="9525" marB="0" anchor="b"/>
                </a:tc>
                <a:tc>
                  <a:txBody>
                    <a:bodyPr/>
                    <a:lstStyle/>
                    <a:p>
                      <a:pPr algn="l" fontAlgn="b"/>
                      <a:r>
                        <a:rPr lang="en-US" sz="1400" b="0" i="0" u="none" strike="noStrike" dirty="0">
                          <a:solidFill>
                            <a:srgbClr val="0D0D0D"/>
                          </a:solidFill>
                          <a:effectLst/>
                          <a:latin typeface="Calibri" panose="020F0502020204030204" pitchFamily="34" charset="0"/>
                        </a:rPr>
                        <a:t>          1,196,200.00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1,315,820.00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1,407,927.40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1,478,323.77 </a:t>
                      </a:r>
                    </a:p>
                  </a:txBody>
                  <a:tcPr marL="9525" marR="9525" marT="9525" marB="0" anchor="b"/>
                </a:tc>
                <a:extLst>
                  <a:ext uri="{0D108BD9-81ED-4DB2-BD59-A6C34878D82A}">
                    <a16:rowId xmlns:a16="http://schemas.microsoft.com/office/drawing/2014/main" xmlns="" val="10003"/>
                  </a:ext>
                </a:extLst>
              </a:tr>
              <a:tr h="444427">
                <a:tc>
                  <a:txBody>
                    <a:bodyPr/>
                    <a:lstStyle/>
                    <a:p>
                      <a:pPr algn="l" fontAlgn="b"/>
                      <a:r>
                        <a:rPr lang="en-US" sz="1600" b="1" i="0" u="none" strike="noStrike" dirty="0">
                          <a:solidFill>
                            <a:srgbClr val="000000"/>
                          </a:solidFill>
                          <a:effectLst/>
                          <a:latin typeface="Calibri" panose="020F0502020204030204" pitchFamily="34" charset="0"/>
                        </a:rPr>
                        <a:t> COMPENSATION </a:t>
                      </a:r>
                    </a:p>
                  </a:txBody>
                  <a:tcPr marL="9525" marR="9525" marT="9525" marB="0" anchor="b"/>
                </a:tc>
                <a:tc>
                  <a:txBody>
                    <a:bodyPr/>
                    <a:lstStyle/>
                    <a:p>
                      <a:pPr algn="r" fontAlgn="b"/>
                      <a:r>
                        <a:rPr lang="en-US" sz="1400" b="0" i="0" u="none" strike="noStrike">
                          <a:solidFill>
                            <a:srgbClr val="0D0D0D"/>
                          </a:solidFill>
                          <a:effectLst/>
                          <a:latin typeface="Calibri" panose="020F0502020204030204" pitchFamily="34" charset="0"/>
                        </a:rPr>
                        <a:t>         5,167,968.47 </a:t>
                      </a:r>
                    </a:p>
                  </a:txBody>
                  <a:tcPr marL="9525" marR="9525" marT="9525" marB="0" anchor="b"/>
                </a:tc>
                <a:tc>
                  <a:txBody>
                    <a:bodyPr/>
                    <a:lstStyle/>
                    <a:p>
                      <a:pPr algn="l" fontAlgn="b"/>
                      <a:r>
                        <a:rPr lang="en-US" sz="1400" b="0" i="0" u="none" strike="noStrike" dirty="0">
                          <a:solidFill>
                            <a:srgbClr val="0D0D0D"/>
                          </a:solidFill>
                          <a:effectLst/>
                          <a:latin typeface="Calibri" panose="020F0502020204030204" pitchFamily="34" charset="0"/>
                        </a:rPr>
                        <a:t>          3,911,433.00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5,753,038.54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6,328,342.39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6,771,326.36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7,109,892.68 </a:t>
                      </a:r>
                    </a:p>
                  </a:txBody>
                  <a:tcPr marL="9525" marR="9525" marT="9525" marB="0" anchor="b"/>
                </a:tc>
                <a:extLst>
                  <a:ext uri="{0D108BD9-81ED-4DB2-BD59-A6C34878D82A}">
                    <a16:rowId xmlns:a16="http://schemas.microsoft.com/office/drawing/2014/main" xmlns="" val="10005"/>
                  </a:ext>
                </a:extLst>
              </a:tr>
              <a:tr h="492640">
                <a:tc>
                  <a:txBody>
                    <a:bodyPr/>
                    <a:lstStyle/>
                    <a:p>
                      <a:pPr algn="l" fontAlgn="b"/>
                      <a:r>
                        <a:rPr lang="en-US" sz="1600" b="1" i="0" u="none" strike="noStrike" dirty="0">
                          <a:solidFill>
                            <a:srgbClr val="000000"/>
                          </a:solidFill>
                          <a:effectLst/>
                          <a:latin typeface="Calibri" panose="020F0502020204030204" pitchFamily="34" charset="0"/>
                        </a:rPr>
                        <a:t> G&amp;S TRANSFER </a:t>
                      </a:r>
                    </a:p>
                  </a:txBody>
                  <a:tcPr marL="9525" marR="9525" marT="9525" marB="0" anchor="b"/>
                </a:tc>
                <a:tc>
                  <a:txBody>
                    <a:bodyPr/>
                    <a:lstStyle/>
                    <a:p>
                      <a:pPr algn="r" fontAlgn="b"/>
                      <a:r>
                        <a:rPr lang="en-US" sz="1400" b="0" i="0" u="none" strike="noStrike">
                          <a:solidFill>
                            <a:srgbClr val="0D0D0D"/>
                          </a:solidFill>
                          <a:effectLst/>
                          <a:latin typeface="Calibri" panose="020F0502020204030204" pitchFamily="34" charset="0"/>
                        </a:rPr>
                        <a:t>               93,500.00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93,500.00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102,850.00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110,049.50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115,551.98 </a:t>
                      </a:r>
                    </a:p>
                  </a:txBody>
                  <a:tcPr marL="9525" marR="9525" marT="9525" marB="0" anchor="b"/>
                </a:tc>
                <a:extLst>
                  <a:ext uri="{0D108BD9-81ED-4DB2-BD59-A6C34878D82A}">
                    <a16:rowId xmlns:a16="http://schemas.microsoft.com/office/drawing/2014/main" xmlns="" val="10004"/>
                  </a:ext>
                </a:extLst>
              </a:tr>
              <a:tr h="416432">
                <a:tc>
                  <a:txBody>
                    <a:bodyPr/>
                    <a:lstStyle/>
                    <a:p>
                      <a:pPr algn="l" fontAlgn="b"/>
                      <a:r>
                        <a:rPr lang="en-US" sz="1600" b="1" i="0" u="none" strike="noStrike" dirty="0">
                          <a:solidFill>
                            <a:srgbClr val="000000"/>
                          </a:solidFill>
                          <a:effectLst/>
                          <a:latin typeface="Calibri" panose="020F0502020204030204" pitchFamily="34" charset="0"/>
                        </a:rPr>
                        <a:t> DACF </a:t>
                      </a:r>
                    </a:p>
                  </a:txBody>
                  <a:tcPr marL="9525" marR="9525" marT="9525" marB="0" anchor="b"/>
                </a:tc>
                <a:tc>
                  <a:txBody>
                    <a:bodyPr/>
                    <a:lstStyle/>
                    <a:p>
                      <a:pPr algn="r" fontAlgn="b"/>
                      <a:r>
                        <a:rPr lang="en-US" sz="1400" b="0" i="0" u="none" strike="noStrike">
                          <a:solidFill>
                            <a:srgbClr val="0D0D0D"/>
                          </a:solidFill>
                          <a:effectLst/>
                          <a:latin typeface="Calibri" panose="020F0502020204030204" pitchFamily="34" charset="0"/>
                        </a:rPr>
                        <a:t>         3,686,609.00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552,246.34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3,500,000.00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3,850,000.00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4,119,500.00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4,325,475.00 </a:t>
                      </a:r>
                    </a:p>
                  </a:txBody>
                  <a:tcPr marL="9525" marR="9525" marT="9525" marB="0" anchor="b"/>
                </a:tc>
                <a:extLst>
                  <a:ext uri="{0D108BD9-81ED-4DB2-BD59-A6C34878D82A}">
                    <a16:rowId xmlns:a16="http://schemas.microsoft.com/office/drawing/2014/main" xmlns="" val="10006"/>
                  </a:ext>
                </a:extLst>
              </a:tr>
              <a:tr h="439762">
                <a:tc>
                  <a:txBody>
                    <a:bodyPr/>
                    <a:lstStyle/>
                    <a:p>
                      <a:pPr algn="l" fontAlgn="b"/>
                      <a:r>
                        <a:rPr lang="en-US" sz="1600" b="1" i="0" u="none" strike="noStrike" dirty="0">
                          <a:solidFill>
                            <a:srgbClr val="000000"/>
                          </a:solidFill>
                          <a:effectLst/>
                          <a:latin typeface="Calibri" panose="020F0502020204030204" pitchFamily="34" charset="0"/>
                        </a:rPr>
                        <a:t> DACF-RFG</a:t>
                      </a:r>
                    </a:p>
                  </a:txBody>
                  <a:tcPr marL="9525" marR="9525" marT="9525" marB="0" anchor="b"/>
                </a:tc>
                <a:tc>
                  <a:txBody>
                    <a:bodyPr/>
                    <a:lstStyle/>
                    <a:p>
                      <a:pPr algn="r" fontAlgn="b"/>
                      <a:r>
                        <a:rPr lang="en-US" sz="1400" b="0" i="0" u="none" strike="noStrike">
                          <a:solidFill>
                            <a:srgbClr val="0D0D0D"/>
                          </a:solidFill>
                          <a:effectLst/>
                          <a:latin typeface="Calibri" panose="020F0502020204030204" pitchFamily="34" charset="0"/>
                        </a:rPr>
                        <a:t>         2,902,699.00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1,837,631.00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2,050,093.45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2,255,102.80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2,412,959.99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2,533,607.99 </a:t>
                      </a:r>
                    </a:p>
                  </a:txBody>
                  <a:tcPr marL="9525" marR="9525" marT="9525" marB="0" anchor="b"/>
                </a:tc>
                <a:extLst>
                  <a:ext uri="{0D108BD9-81ED-4DB2-BD59-A6C34878D82A}">
                    <a16:rowId xmlns:a16="http://schemas.microsoft.com/office/drawing/2014/main" xmlns="" val="10007"/>
                  </a:ext>
                </a:extLst>
              </a:tr>
              <a:tr h="349558">
                <a:tc>
                  <a:txBody>
                    <a:bodyPr/>
                    <a:lstStyle/>
                    <a:p>
                      <a:pPr algn="l" fontAlgn="b"/>
                      <a:r>
                        <a:rPr lang="en-US" sz="1600" b="1" i="0" u="none" strike="noStrike" dirty="0">
                          <a:solidFill>
                            <a:srgbClr val="000000"/>
                          </a:solidFill>
                          <a:effectLst/>
                          <a:latin typeface="Calibri" panose="020F0502020204030204" pitchFamily="34" charset="0"/>
                        </a:rPr>
                        <a:t> MP'S CF </a:t>
                      </a:r>
                    </a:p>
                  </a:txBody>
                  <a:tcPr marL="9525" marR="9525" marT="9525" marB="0" anchor="b"/>
                </a:tc>
                <a:tc>
                  <a:txBody>
                    <a:bodyPr/>
                    <a:lstStyle/>
                    <a:p>
                      <a:pPr algn="r" fontAlgn="b"/>
                      <a:r>
                        <a:rPr lang="en-US" sz="1400" b="0" i="0" u="none" strike="noStrike">
                          <a:solidFill>
                            <a:srgbClr val="0D0D0D"/>
                          </a:solidFill>
                          <a:effectLst/>
                          <a:latin typeface="Calibri" panose="020F0502020204030204" pitchFamily="34" charset="0"/>
                        </a:rPr>
                        <a:t>         1,210,000.00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649,214.41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500,000.00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550,000.00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588,500.00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617,925.00 </a:t>
                      </a:r>
                    </a:p>
                  </a:txBody>
                  <a:tcPr marL="9525" marR="9525" marT="9525" marB="0" anchor="b"/>
                </a:tc>
                <a:extLst>
                  <a:ext uri="{0D108BD9-81ED-4DB2-BD59-A6C34878D82A}">
                    <a16:rowId xmlns:a16="http://schemas.microsoft.com/office/drawing/2014/main" xmlns="" val="10009"/>
                  </a:ext>
                </a:extLst>
              </a:tr>
              <a:tr h="360819">
                <a:tc>
                  <a:txBody>
                    <a:bodyPr/>
                    <a:lstStyle/>
                    <a:p>
                      <a:pPr algn="l" fontAlgn="b"/>
                      <a:r>
                        <a:rPr lang="en-US" sz="1600" b="1" i="0" u="none" strike="noStrike" dirty="0">
                          <a:solidFill>
                            <a:srgbClr val="000000"/>
                          </a:solidFill>
                          <a:effectLst/>
                          <a:latin typeface="Calibri" panose="020F0502020204030204" pitchFamily="34" charset="0"/>
                        </a:rPr>
                        <a:t> PWD </a:t>
                      </a:r>
                    </a:p>
                  </a:txBody>
                  <a:tcPr marL="9525" marR="9525" marT="9525" marB="0" anchor="b"/>
                </a:tc>
                <a:tc>
                  <a:txBody>
                    <a:bodyPr/>
                    <a:lstStyle/>
                    <a:p>
                      <a:pPr algn="r" fontAlgn="b"/>
                      <a:r>
                        <a:rPr lang="en-US" sz="1400" b="0" i="0" u="none" strike="noStrike">
                          <a:solidFill>
                            <a:srgbClr val="0D0D0D"/>
                          </a:solidFill>
                          <a:effectLst/>
                          <a:latin typeface="Calibri" panose="020F0502020204030204" pitchFamily="34" charset="0"/>
                        </a:rPr>
                        <a:t>             200,000.00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153,696.70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250,000.00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275,000.00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294,250.00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308,962.50 </a:t>
                      </a:r>
                    </a:p>
                  </a:txBody>
                  <a:tcPr marL="9525" marR="9525" marT="9525" marB="0" anchor="b"/>
                </a:tc>
                <a:extLst>
                  <a:ext uri="{0D108BD9-81ED-4DB2-BD59-A6C34878D82A}">
                    <a16:rowId xmlns:a16="http://schemas.microsoft.com/office/drawing/2014/main" xmlns="" val="10010"/>
                  </a:ext>
                </a:extLst>
              </a:tr>
              <a:tr h="515758">
                <a:tc>
                  <a:txBody>
                    <a:bodyPr/>
                    <a:lstStyle/>
                    <a:p>
                      <a:pPr algn="l" fontAlgn="b"/>
                      <a:r>
                        <a:rPr lang="en-US" sz="1600" b="1" i="0" u="none" strike="noStrike" dirty="0">
                          <a:solidFill>
                            <a:srgbClr val="000000"/>
                          </a:solidFill>
                          <a:effectLst/>
                          <a:latin typeface="Calibri" panose="020F0502020204030204" pitchFamily="34" charset="0"/>
                        </a:rPr>
                        <a:t> Safety Net </a:t>
                      </a:r>
                    </a:p>
                  </a:txBody>
                  <a:tcPr marL="9525" marR="9525" marT="9525" marB="0" anchor="b"/>
                </a:tc>
                <a:tc>
                  <a:txBody>
                    <a:bodyPr/>
                    <a:lstStyle/>
                    <a:p>
                      <a:pPr algn="r" fontAlgn="b"/>
                      <a:r>
                        <a:rPr lang="en-US" sz="1400" b="0" i="0" u="none" strike="noStrike">
                          <a:solidFill>
                            <a:srgbClr val="0D0D0D"/>
                          </a:solidFill>
                          <a:effectLst/>
                          <a:latin typeface="Calibri" panose="020F0502020204030204" pitchFamily="34" charset="0"/>
                        </a:rPr>
                        <a:t>             650,000.00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200,000.00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220,000.00 </a:t>
                      </a:r>
                    </a:p>
                  </a:txBody>
                  <a:tcPr marL="9525" marR="9525" marT="9525" marB="0" anchor="b"/>
                </a:tc>
                <a:tc>
                  <a:txBody>
                    <a:bodyPr/>
                    <a:lstStyle/>
                    <a:p>
                      <a:pPr algn="l" fontAlgn="b"/>
                      <a:r>
                        <a:rPr lang="en-US" sz="1400" b="0" i="0" u="none" strike="noStrike" dirty="0">
                          <a:solidFill>
                            <a:srgbClr val="0D0D0D"/>
                          </a:solidFill>
                          <a:effectLst/>
                          <a:latin typeface="Calibri" panose="020F0502020204030204" pitchFamily="34" charset="0"/>
                        </a:rPr>
                        <a:t>                     235,400.00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247,170.00 </a:t>
                      </a:r>
                    </a:p>
                  </a:txBody>
                  <a:tcPr marL="9525" marR="9525" marT="9525" marB="0" anchor="b"/>
                </a:tc>
                <a:extLst>
                  <a:ext uri="{0D108BD9-81ED-4DB2-BD59-A6C34878D82A}">
                    <a16:rowId xmlns:a16="http://schemas.microsoft.com/office/drawing/2014/main" xmlns="" val="10012"/>
                  </a:ext>
                </a:extLst>
              </a:tr>
              <a:tr h="442275">
                <a:tc>
                  <a:txBody>
                    <a:bodyPr/>
                    <a:lstStyle/>
                    <a:p>
                      <a:pPr algn="l" fontAlgn="b"/>
                      <a:r>
                        <a:rPr lang="en-US" sz="1600" b="1" i="0" u="none" strike="noStrike" dirty="0">
                          <a:solidFill>
                            <a:srgbClr val="000000"/>
                          </a:solidFill>
                          <a:effectLst/>
                          <a:latin typeface="Calibri" panose="020F0502020204030204" pitchFamily="34" charset="0"/>
                        </a:rPr>
                        <a:t> Carbon Credit </a:t>
                      </a:r>
                    </a:p>
                  </a:txBody>
                  <a:tcPr marL="9525" marR="9525" marT="9525" marB="0" anchor="b"/>
                </a:tc>
                <a:tc>
                  <a:txBody>
                    <a:bodyPr/>
                    <a:lstStyle/>
                    <a:p>
                      <a:pPr algn="r" fontAlgn="b"/>
                      <a:r>
                        <a:rPr lang="en-US" sz="1400" b="0" i="0" u="none" strike="noStrike">
                          <a:solidFill>
                            <a:srgbClr val="0D0D0D"/>
                          </a:solidFill>
                          <a:effectLst/>
                          <a:latin typeface="Calibri" panose="020F0502020204030204" pitchFamily="34" charset="0"/>
                        </a:rPr>
                        <a:t>             200,000.00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800,000.00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880,000.00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941,600.00 </a:t>
                      </a:r>
                    </a:p>
                  </a:txBody>
                  <a:tcPr marL="9525" marR="9525" marT="9525" marB="0" anchor="b"/>
                </a:tc>
                <a:tc>
                  <a:txBody>
                    <a:bodyPr/>
                    <a:lstStyle/>
                    <a:p>
                      <a:pPr algn="l" fontAlgn="b"/>
                      <a:r>
                        <a:rPr lang="en-US" sz="1400" b="0" i="0" u="none" strike="noStrike">
                          <a:solidFill>
                            <a:srgbClr val="0D0D0D"/>
                          </a:solidFill>
                          <a:effectLst/>
                          <a:latin typeface="Calibri" panose="020F0502020204030204" pitchFamily="34" charset="0"/>
                        </a:rPr>
                        <a:t>                   988,680.00 </a:t>
                      </a:r>
                    </a:p>
                  </a:txBody>
                  <a:tcPr marL="9525" marR="9525" marT="9525" marB="0" anchor="b"/>
                </a:tc>
                <a:extLst>
                  <a:ext uri="{0D108BD9-81ED-4DB2-BD59-A6C34878D82A}">
                    <a16:rowId xmlns:a16="http://schemas.microsoft.com/office/drawing/2014/main" xmlns="" val="10013"/>
                  </a:ext>
                </a:extLst>
              </a:tr>
              <a:tr h="373260">
                <a:tc>
                  <a:txBody>
                    <a:bodyPr/>
                    <a:lstStyle/>
                    <a:p>
                      <a:pPr algn="l" fontAlgn="b"/>
                      <a:r>
                        <a:rPr lang="en-US" sz="1800" b="1" i="0" u="none" strike="noStrike" dirty="0">
                          <a:solidFill>
                            <a:srgbClr val="000000"/>
                          </a:solidFill>
                          <a:effectLst/>
                          <a:latin typeface="Calibri" panose="020F0502020204030204" pitchFamily="34" charset="0"/>
                        </a:rPr>
                        <a:t> TOTAL </a:t>
                      </a:r>
                    </a:p>
                  </a:txBody>
                  <a:tcPr marL="9525" marR="9525" marT="9525" marB="0" anchor="b"/>
                </a:tc>
                <a:tc>
                  <a:txBody>
                    <a:bodyPr/>
                    <a:lstStyle/>
                    <a:p>
                      <a:pPr algn="r" fontAlgn="b"/>
                      <a:r>
                        <a:rPr lang="en-US" sz="1400" b="1" i="0" u="none" strike="noStrike">
                          <a:solidFill>
                            <a:srgbClr val="0D0D0D"/>
                          </a:solidFill>
                          <a:effectLst/>
                          <a:latin typeface="Calibri" panose="020F0502020204030204" pitchFamily="34" charset="0"/>
                        </a:rPr>
                        <a:t>       15,527,776.47 </a:t>
                      </a:r>
                    </a:p>
                  </a:txBody>
                  <a:tcPr marL="9525" marR="9525" marT="9525" marB="0" anchor="b"/>
                </a:tc>
                <a:tc>
                  <a:txBody>
                    <a:bodyPr/>
                    <a:lstStyle/>
                    <a:p>
                      <a:pPr algn="l" fontAlgn="b"/>
                      <a:r>
                        <a:rPr lang="en-US" sz="1400" b="1" i="0" u="none" strike="noStrike">
                          <a:solidFill>
                            <a:srgbClr val="0D0D0D"/>
                          </a:solidFill>
                          <a:effectLst/>
                          <a:latin typeface="Calibri" panose="020F0502020204030204" pitchFamily="34" charset="0"/>
                        </a:rPr>
                        <a:t>          7,942,684.71 </a:t>
                      </a:r>
                    </a:p>
                  </a:txBody>
                  <a:tcPr marL="9525" marR="9525" marT="9525" marB="0" anchor="b"/>
                </a:tc>
                <a:tc>
                  <a:txBody>
                    <a:bodyPr/>
                    <a:lstStyle/>
                    <a:p>
                      <a:pPr algn="l" fontAlgn="b"/>
                      <a:r>
                        <a:rPr lang="en-US" sz="1400" b="1" i="0" u="none" strike="noStrike">
                          <a:solidFill>
                            <a:srgbClr val="0D0D0D"/>
                          </a:solidFill>
                          <a:effectLst/>
                          <a:latin typeface="Calibri" panose="020F0502020204030204" pitchFamily="34" charset="0"/>
                        </a:rPr>
                        <a:t>       14,342,831.99 </a:t>
                      </a:r>
                    </a:p>
                  </a:txBody>
                  <a:tcPr marL="9525" marR="9525" marT="9525" marB="0" anchor="b"/>
                </a:tc>
                <a:tc>
                  <a:txBody>
                    <a:bodyPr/>
                    <a:lstStyle/>
                    <a:p>
                      <a:pPr algn="l" fontAlgn="b"/>
                      <a:r>
                        <a:rPr lang="en-US" sz="1400" b="1" i="0" u="none" strike="noStrike">
                          <a:solidFill>
                            <a:srgbClr val="0D0D0D"/>
                          </a:solidFill>
                          <a:effectLst/>
                          <a:latin typeface="Calibri" panose="020F0502020204030204" pitchFamily="34" charset="0"/>
                        </a:rPr>
                        <a:t>          15,777,115.19 </a:t>
                      </a:r>
                    </a:p>
                  </a:txBody>
                  <a:tcPr marL="9525" marR="9525" marT="9525" marB="0" anchor="b"/>
                </a:tc>
                <a:tc>
                  <a:txBody>
                    <a:bodyPr/>
                    <a:lstStyle/>
                    <a:p>
                      <a:pPr algn="l" fontAlgn="b"/>
                      <a:r>
                        <a:rPr lang="en-US" sz="1400" b="1" i="0" u="none" strike="noStrike">
                          <a:solidFill>
                            <a:srgbClr val="0D0D0D"/>
                          </a:solidFill>
                          <a:effectLst/>
                          <a:latin typeface="Calibri" panose="020F0502020204030204" pitchFamily="34" charset="0"/>
                        </a:rPr>
                        <a:t>               16,881,513.25 </a:t>
                      </a:r>
                    </a:p>
                  </a:txBody>
                  <a:tcPr marL="9525" marR="9525" marT="9525" marB="0" anchor="b"/>
                </a:tc>
                <a:tc>
                  <a:txBody>
                    <a:bodyPr/>
                    <a:lstStyle/>
                    <a:p>
                      <a:pPr algn="l" fontAlgn="b"/>
                      <a:r>
                        <a:rPr lang="en-US" sz="1400" b="1" i="0" u="none" strike="noStrike" dirty="0">
                          <a:solidFill>
                            <a:srgbClr val="0D0D0D"/>
                          </a:solidFill>
                          <a:effectLst/>
                          <a:latin typeface="Calibri" panose="020F0502020204030204" pitchFamily="34" charset="0"/>
                        </a:rPr>
                        <a:t>             17,725,588.91 </a:t>
                      </a:r>
                    </a:p>
                  </a:txBody>
                  <a:tcPr marL="9525" marR="9525" marT="9525" marB="0" anchor="b"/>
                </a:tc>
                <a:extLst>
                  <a:ext uri="{0D108BD9-81ED-4DB2-BD59-A6C34878D82A}">
                    <a16:rowId xmlns:a16="http://schemas.microsoft.com/office/drawing/2014/main" xmlns="" val="10014"/>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30</a:t>
            </a:fld>
            <a:endParaRPr lang="en-GB"/>
          </a:p>
        </p:txBody>
      </p:sp>
    </p:spTree>
    <p:extLst>
      <p:ext uri="{BB962C8B-B14F-4D97-AF65-F5344CB8AC3E}">
        <p14:creationId xmlns:p14="http://schemas.microsoft.com/office/powerpoint/2010/main" val="340705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8061120"/>
              </p:ext>
            </p:extLst>
          </p:nvPr>
        </p:nvGraphicFramePr>
        <p:xfrm>
          <a:off x="130630" y="244697"/>
          <a:ext cx="12061370" cy="6420048"/>
        </p:xfrm>
        <a:graphic>
          <a:graphicData uri="http://schemas.openxmlformats.org/drawingml/2006/table">
            <a:tbl>
              <a:tblPr firstRow="1" bandRow="1">
                <a:tableStyleId>{5C22544A-7EE6-4342-B048-85BDC9FD1C3A}</a:tableStyleId>
              </a:tblPr>
              <a:tblGrid>
                <a:gridCol w="2412274">
                  <a:extLst>
                    <a:ext uri="{9D8B030D-6E8A-4147-A177-3AD203B41FA5}">
                      <a16:colId xmlns:a16="http://schemas.microsoft.com/office/drawing/2014/main" xmlns="" val="20000"/>
                    </a:ext>
                  </a:extLst>
                </a:gridCol>
                <a:gridCol w="2412274">
                  <a:extLst>
                    <a:ext uri="{9D8B030D-6E8A-4147-A177-3AD203B41FA5}">
                      <a16:colId xmlns:a16="http://schemas.microsoft.com/office/drawing/2014/main" xmlns="" val="20001"/>
                    </a:ext>
                  </a:extLst>
                </a:gridCol>
                <a:gridCol w="2412274">
                  <a:extLst>
                    <a:ext uri="{9D8B030D-6E8A-4147-A177-3AD203B41FA5}">
                      <a16:colId xmlns:a16="http://schemas.microsoft.com/office/drawing/2014/main" xmlns="" val="20002"/>
                    </a:ext>
                  </a:extLst>
                </a:gridCol>
                <a:gridCol w="2412274">
                  <a:extLst>
                    <a:ext uri="{9D8B030D-6E8A-4147-A177-3AD203B41FA5}">
                      <a16:colId xmlns:a16="http://schemas.microsoft.com/office/drawing/2014/main" xmlns="" val="20003"/>
                    </a:ext>
                  </a:extLst>
                </a:gridCol>
                <a:gridCol w="2412274">
                  <a:extLst>
                    <a:ext uri="{9D8B030D-6E8A-4147-A177-3AD203B41FA5}">
                      <a16:colId xmlns:a16="http://schemas.microsoft.com/office/drawing/2014/main" xmlns="" val="20004"/>
                    </a:ext>
                  </a:extLst>
                </a:gridCol>
              </a:tblGrid>
              <a:tr h="719801">
                <a:tc gridSpan="5">
                  <a:txBody>
                    <a:bodyPr/>
                    <a:lstStyle/>
                    <a:p>
                      <a:r>
                        <a:rPr lang="en-US" sz="2000" dirty="0"/>
                        <a:t>EXPENDITURE BY BUDGET PROGRAMME AND ECONOMIC CLASSIFICATION</a:t>
                      </a:r>
                      <a:r>
                        <a:rPr lang="en-US" sz="2000" baseline="0" dirty="0"/>
                        <a:t> –ALL FUNDING SOURCES</a:t>
                      </a:r>
                      <a:endParaRPr lang="en-GB" sz="20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719801">
                <a:tc rowSpan="2">
                  <a:txBody>
                    <a:bodyPr/>
                    <a:lstStyle/>
                    <a:p>
                      <a:r>
                        <a:rPr lang="en-US" dirty="0"/>
                        <a:t>BUDGET PROGRAMME</a:t>
                      </a:r>
                      <a:endParaRPr lang="en-GB" dirty="0"/>
                    </a:p>
                  </a:txBody>
                  <a:tcPr/>
                </a:tc>
                <a:tc gridSpan="4">
                  <a:txBody>
                    <a:bodyPr/>
                    <a:lstStyle/>
                    <a:p>
                      <a:pPr algn="ctr"/>
                      <a:r>
                        <a:rPr lang="en-US" dirty="0"/>
                        <a:t>AMOUNT GH</a:t>
                      </a:r>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1"/>
                  </a:ext>
                </a:extLst>
              </a:tr>
              <a:tr h="719801">
                <a:tc vMerge="1">
                  <a:txBody>
                    <a:bodyPr/>
                    <a:lstStyle/>
                    <a:p>
                      <a:endParaRPr lang="en-GB" dirty="0"/>
                    </a:p>
                  </a:txBody>
                  <a:tcPr/>
                </a:tc>
                <a:tc>
                  <a:txBody>
                    <a:bodyPr/>
                    <a:lstStyle/>
                    <a:p>
                      <a:r>
                        <a:rPr lang="en-US" dirty="0"/>
                        <a:t>COMPENSATION OF EMPLOYEES</a:t>
                      </a:r>
                      <a:endParaRPr lang="en-GB" dirty="0"/>
                    </a:p>
                  </a:txBody>
                  <a:tcPr/>
                </a:tc>
                <a:tc>
                  <a:txBody>
                    <a:bodyPr/>
                    <a:lstStyle/>
                    <a:p>
                      <a:r>
                        <a:rPr lang="en-US" dirty="0"/>
                        <a:t>GOODS</a:t>
                      </a:r>
                      <a:r>
                        <a:rPr lang="en-US" baseline="0" dirty="0"/>
                        <a:t> AND SERVICE</a:t>
                      </a:r>
                      <a:endParaRPr lang="en-GB" dirty="0"/>
                    </a:p>
                  </a:txBody>
                  <a:tcPr/>
                </a:tc>
                <a:tc>
                  <a:txBody>
                    <a:bodyPr/>
                    <a:lstStyle/>
                    <a:p>
                      <a:r>
                        <a:rPr lang="en-US" dirty="0"/>
                        <a:t>CAPITAL EXPENDITURE</a:t>
                      </a:r>
                      <a:endParaRPr lang="en-GB" dirty="0"/>
                    </a:p>
                  </a:txBody>
                  <a:tcPr/>
                </a:tc>
                <a:tc>
                  <a:txBody>
                    <a:bodyPr/>
                    <a:lstStyle/>
                    <a:p>
                      <a:r>
                        <a:rPr lang="en-US" dirty="0"/>
                        <a:t>TOTAL</a:t>
                      </a:r>
                      <a:endParaRPr lang="en-GB" dirty="0"/>
                    </a:p>
                  </a:txBody>
                  <a:tcPr/>
                </a:tc>
                <a:extLst>
                  <a:ext uri="{0D108BD9-81ED-4DB2-BD59-A6C34878D82A}">
                    <a16:rowId xmlns:a16="http://schemas.microsoft.com/office/drawing/2014/main" xmlns="" val="10002"/>
                  </a:ext>
                </a:extLst>
              </a:tr>
              <a:tr h="718367">
                <a:tc>
                  <a:txBody>
                    <a:bodyPr/>
                    <a:lstStyle/>
                    <a:p>
                      <a:r>
                        <a:rPr lang="en-US" dirty="0"/>
                        <a:t>MANAGEMENT AND ADMINISTRATION</a:t>
                      </a:r>
                      <a:endParaRPr lang="en-GB" dirty="0"/>
                    </a:p>
                  </a:txBody>
                  <a:tcPr/>
                </a:tc>
                <a:tc>
                  <a:txBody>
                    <a:bodyPr/>
                    <a:lstStyle/>
                    <a:p>
                      <a:pPr algn="r" fontAlgn="b"/>
                      <a:r>
                        <a:rPr lang="en-US" sz="2000" b="0" i="0" u="none" strike="noStrike" dirty="0">
                          <a:solidFill>
                            <a:srgbClr val="FF0000"/>
                          </a:solidFill>
                          <a:effectLst/>
                          <a:latin typeface="Calibri" panose="020F0502020204030204" pitchFamily="34" charset="0"/>
                        </a:rPr>
                        <a:t>      </a:t>
                      </a:r>
                      <a:r>
                        <a:rPr lang="en-US" sz="2000" b="0" i="0" u="none" strike="noStrike" dirty="0" smtClean="0">
                          <a:solidFill>
                            <a:srgbClr val="FF0000"/>
                          </a:solidFill>
                          <a:effectLst/>
                          <a:latin typeface="Calibri" panose="020F0502020204030204" pitchFamily="34" charset="0"/>
                        </a:rPr>
                        <a:t> </a:t>
                      </a:r>
                    </a:p>
                    <a:p>
                      <a:pPr algn="r" fontAlgn="b"/>
                      <a:r>
                        <a:rPr lang="en-US" sz="2000" b="0" i="0" u="none" strike="noStrike" dirty="0" smtClean="0">
                          <a:solidFill>
                            <a:schemeClr val="tx1"/>
                          </a:solidFill>
                          <a:effectLst/>
                          <a:latin typeface="Calibri" panose="020F0502020204030204" pitchFamily="34" charset="0"/>
                        </a:rPr>
                        <a:t>4,439,338.66 </a:t>
                      </a:r>
                    </a:p>
                  </a:txBody>
                  <a:tcPr marL="9525" marR="9525" marT="9525" marB="0" anchor="b"/>
                </a:tc>
                <a:tc>
                  <a:txBody>
                    <a:bodyPr/>
                    <a:lstStyle/>
                    <a:p>
                      <a:pPr algn="r" fontAlgn="b"/>
                      <a:r>
                        <a:rPr lang="en-US" sz="2000" b="0" i="0" u="none" strike="noStrike" dirty="0">
                          <a:solidFill>
                            <a:srgbClr val="FF0000"/>
                          </a:solidFill>
                          <a:effectLst/>
                          <a:latin typeface="Calibri" panose="020F0502020204030204" pitchFamily="34" charset="0"/>
                        </a:rPr>
                        <a:t>      </a:t>
                      </a:r>
                      <a:r>
                        <a:rPr lang="en-US" sz="2000" b="0" i="0" u="none" strike="noStrike" dirty="0" smtClean="0">
                          <a:solidFill>
                            <a:srgbClr val="FF0000"/>
                          </a:solidFill>
                          <a:effectLst/>
                          <a:latin typeface="Calibri" panose="020F0502020204030204" pitchFamily="34" charset="0"/>
                        </a:rPr>
                        <a:t> </a:t>
                      </a:r>
                      <a:r>
                        <a:rPr lang="en-US" sz="2000" b="0" i="0" u="none" strike="noStrike" dirty="0" smtClean="0">
                          <a:solidFill>
                            <a:schemeClr val="tx1"/>
                          </a:solidFill>
                          <a:effectLst/>
                          <a:latin typeface="Calibri" panose="020F0502020204030204" pitchFamily="34" charset="0"/>
                        </a:rPr>
                        <a:t>1,772,842.77 </a:t>
                      </a:r>
                    </a:p>
                  </a:txBody>
                  <a:tcPr marL="9525" marR="9525" marT="9525" marB="0" anchor="b"/>
                </a:tc>
                <a:tc>
                  <a:txBody>
                    <a:bodyPr/>
                    <a:lstStyle/>
                    <a:p>
                      <a:pPr algn="r" fontAlgn="b"/>
                      <a:r>
                        <a:rPr lang="en-US" sz="2000" b="0" i="0" u="none" strike="noStrike" dirty="0">
                          <a:solidFill>
                            <a:schemeClr val="tx1"/>
                          </a:solidFill>
                          <a:effectLst/>
                          <a:latin typeface="Calibri" panose="020F0502020204030204" pitchFamily="34" charset="0"/>
                        </a:rPr>
                        <a:t>                </a:t>
                      </a:r>
                      <a:r>
                        <a:rPr lang="en-US" sz="2000" b="0" i="0" u="none" strike="noStrike" dirty="0" smtClean="0">
                          <a:solidFill>
                            <a:schemeClr val="tx1"/>
                          </a:solidFill>
                          <a:effectLst/>
                          <a:latin typeface="Calibri" panose="020F0502020204030204" pitchFamily="34" charset="0"/>
                        </a:rPr>
                        <a:t>-   </a:t>
                      </a:r>
                      <a:endParaRPr lang="en-US" sz="2000" b="0" i="0" u="none"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000" b="0" i="0" u="none" strike="noStrike" dirty="0" smtClean="0">
                          <a:solidFill>
                            <a:schemeClr val="tx1"/>
                          </a:solidFill>
                          <a:effectLst/>
                          <a:latin typeface="Calibri" panose="020F0502020204030204" pitchFamily="34" charset="0"/>
                        </a:rPr>
                        <a:t>6,212,181.43 </a:t>
                      </a:r>
                    </a:p>
                  </a:txBody>
                  <a:tcPr marL="9525" marR="9525" marT="9525" marB="0" anchor="b"/>
                </a:tc>
                <a:extLst>
                  <a:ext uri="{0D108BD9-81ED-4DB2-BD59-A6C34878D82A}">
                    <a16:rowId xmlns:a16="http://schemas.microsoft.com/office/drawing/2014/main" xmlns="" val="10003"/>
                  </a:ext>
                </a:extLst>
              </a:tr>
              <a:tr h="719801">
                <a:tc>
                  <a:txBody>
                    <a:bodyPr/>
                    <a:lstStyle/>
                    <a:p>
                      <a:r>
                        <a:rPr lang="en-US" dirty="0"/>
                        <a:t>SOCIAL SERVICE DELIVERY </a:t>
                      </a:r>
                      <a:endParaRPr lang="en-GB" dirty="0"/>
                    </a:p>
                  </a:txBody>
                  <a:tcPr/>
                </a:tc>
                <a:tc>
                  <a:txBody>
                    <a:bodyPr/>
                    <a:lstStyle/>
                    <a:p>
                      <a:pPr algn="r" fontAlgn="b"/>
                      <a:r>
                        <a:rPr lang="en-US" sz="2000" b="0" i="0" u="none" strike="noStrike" dirty="0">
                          <a:solidFill>
                            <a:srgbClr val="000000"/>
                          </a:solidFill>
                          <a:effectLst/>
                          <a:latin typeface="Calibri" panose="020F0502020204030204" pitchFamily="34" charset="0"/>
                        </a:rPr>
                        <a:t>         229,403.46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            1,306,168.76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            1,976,006.88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           3,511,579.10 </a:t>
                      </a:r>
                    </a:p>
                  </a:txBody>
                  <a:tcPr marL="9525" marR="9525" marT="9525" marB="0" anchor="b"/>
                </a:tc>
                <a:extLst>
                  <a:ext uri="{0D108BD9-81ED-4DB2-BD59-A6C34878D82A}">
                    <a16:rowId xmlns:a16="http://schemas.microsoft.com/office/drawing/2014/main" xmlns="" val="10004"/>
                  </a:ext>
                </a:extLst>
              </a:tr>
              <a:tr h="719801">
                <a:tc>
                  <a:txBody>
                    <a:bodyPr/>
                    <a:lstStyle/>
                    <a:p>
                      <a:r>
                        <a:rPr lang="en-US" dirty="0"/>
                        <a:t>INFRASTRUCTURE</a:t>
                      </a:r>
                      <a:r>
                        <a:rPr lang="en-US" baseline="0" dirty="0"/>
                        <a:t> DELIVERY</a:t>
                      </a:r>
                      <a:endParaRPr lang="en-GB" dirty="0"/>
                    </a:p>
                  </a:txBody>
                  <a:tcPr/>
                </a:tc>
                <a:tc>
                  <a:txBody>
                    <a:bodyPr/>
                    <a:lstStyle/>
                    <a:p>
                      <a:pPr algn="r" fontAlgn="b"/>
                      <a:r>
                        <a:rPr lang="en-US" sz="2000" b="0" i="0" u="none" strike="noStrike" dirty="0">
                          <a:solidFill>
                            <a:srgbClr val="000000"/>
                          </a:solidFill>
                          <a:effectLst/>
                          <a:latin typeface="Calibri" panose="020F0502020204030204" pitchFamily="34" charset="0"/>
                        </a:rPr>
                        <a:t>                 578,199.40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              1,038,000.00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                 905,986.97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              2,522,186.37 </a:t>
                      </a:r>
                    </a:p>
                  </a:txBody>
                  <a:tcPr marL="9525" marR="9525" marT="9525" marB="0" anchor="b"/>
                </a:tc>
                <a:extLst>
                  <a:ext uri="{0D108BD9-81ED-4DB2-BD59-A6C34878D82A}">
                    <a16:rowId xmlns:a16="http://schemas.microsoft.com/office/drawing/2014/main" xmlns="" val="10005"/>
                  </a:ext>
                </a:extLst>
              </a:tr>
              <a:tr h="663074">
                <a:tc>
                  <a:txBody>
                    <a:bodyPr/>
                    <a:lstStyle/>
                    <a:p>
                      <a:r>
                        <a:rPr lang="en-US" dirty="0"/>
                        <a:t>ECONOMIC DEVELOPMENT</a:t>
                      </a:r>
                      <a:endParaRPr lang="en-GB" dirty="0"/>
                    </a:p>
                  </a:txBody>
                  <a:tcPr/>
                </a:tc>
                <a:tc>
                  <a:txBody>
                    <a:bodyPr/>
                    <a:lstStyle/>
                    <a:p>
                      <a:pPr algn="r" fontAlgn="b"/>
                      <a:r>
                        <a:rPr lang="en-US" sz="2000" b="0" i="0" u="none" strike="noStrike" dirty="0">
                          <a:solidFill>
                            <a:srgbClr val="000000"/>
                          </a:solidFill>
                          <a:effectLst/>
                          <a:latin typeface="Calibri" panose="020F0502020204030204" pitchFamily="34" charset="0"/>
                        </a:rPr>
                        <a:t>                 714,714.26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1,187,500.00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                 184,670.84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              </a:t>
                      </a:r>
                      <a:r>
                        <a:rPr lang="en-US" sz="2000" b="0" i="0" u="none" strike="noStrike" dirty="0" smtClean="0">
                          <a:solidFill>
                            <a:srgbClr val="000000"/>
                          </a:solidFill>
                          <a:effectLst/>
                          <a:latin typeface="Calibri" panose="020F0502020204030204" pitchFamily="34" charset="0"/>
                        </a:rPr>
                        <a:t>2,086,885.09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6"/>
                  </a:ext>
                </a:extLst>
              </a:tr>
              <a:tr h="719801">
                <a:tc>
                  <a:txBody>
                    <a:bodyPr/>
                    <a:lstStyle/>
                    <a:p>
                      <a:r>
                        <a:rPr lang="en-US" dirty="0"/>
                        <a:t>ENVIRONMENTAL</a:t>
                      </a:r>
                      <a:r>
                        <a:rPr lang="en-US" baseline="0" dirty="0"/>
                        <a:t> MANAGEMENT</a:t>
                      </a:r>
                      <a:endParaRPr lang="en-GB" dirty="0"/>
                    </a:p>
                  </a:txBody>
                  <a:tcPr/>
                </a:tc>
                <a:tc>
                  <a:txBody>
                    <a:bodyPr/>
                    <a:lstStyle/>
                    <a:p>
                      <a:pPr algn="r" fontAlgn="b"/>
                      <a:r>
                        <a:rPr lang="en-US" sz="2000" b="0" i="0" u="none" strike="noStrike" dirty="0">
                          <a:solidFill>
                            <a:srgbClr val="000000"/>
                          </a:solidFill>
                          <a:effectLst/>
                          <a:latin typeface="Calibri" panose="020F0502020204030204" pitchFamily="34" charset="0"/>
                        </a:rPr>
                        <a:t>                           -   </a:t>
                      </a: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            10,000.00 </a:t>
                      </a:r>
                    </a:p>
                  </a:txBody>
                  <a:tcPr marL="9525" marR="9525" marT="9525" marB="0" anchor="b"/>
                </a:tc>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0" i="0" u="none" strike="noStrike" dirty="0">
                          <a:solidFill>
                            <a:srgbClr val="000000"/>
                          </a:solidFill>
                          <a:effectLst/>
                          <a:latin typeface="Calibri" panose="020F0502020204030204" pitchFamily="34" charset="0"/>
                        </a:rPr>
                        <a:t>             10,000.00 </a:t>
                      </a:r>
                    </a:p>
                  </a:txBody>
                  <a:tcPr marL="9525" marR="9525" marT="9525" marB="0" anchor="b"/>
                </a:tc>
                <a:extLst>
                  <a:ext uri="{0D108BD9-81ED-4DB2-BD59-A6C34878D82A}">
                    <a16:rowId xmlns:a16="http://schemas.microsoft.com/office/drawing/2014/main" xmlns="" val="10007"/>
                  </a:ext>
                </a:extLst>
              </a:tr>
              <a:tr h="719801">
                <a:tc>
                  <a:txBody>
                    <a:bodyPr/>
                    <a:lstStyle/>
                    <a:p>
                      <a:r>
                        <a:rPr lang="en-US" sz="2100" b="1" dirty="0" smtClean="0"/>
                        <a:t>TOTAL</a:t>
                      </a:r>
                      <a:endParaRPr lang="en-GB" sz="2100" b="1" dirty="0"/>
                    </a:p>
                  </a:txBody>
                  <a:tcPr/>
                </a:tc>
                <a:tc>
                  <a:txBody>
                    <a:bodyPr/>
                    <a:lstStyle/>
                    <a:p>
                      <a:pPr algn="r" fontAlgn="b"/>
                      <a:r>
                        <a:rPr lang="en-US" sz="2100" b="1" i="0" u="none" strike="noStrike" dirty="0">
                          <a:solidFill>
                            <a:srgbClr val="000000"/>
                          </a:solidFill>
                          <a:effectLst/>
                          <a:latin typeface="Calibri" panose="020F0502020204030204" pitchFamily="34" charset="0"/>
                        </a:rPr>
                        <a:t>    </a:t>
                      </a:r>
                      <a:r>
                        <a:rPr lang="en-US" sz="2100" b="1" i="0" u="none" strike="noStrike" dirty="0" smtClean="0">
                          <a:solidFill>
                            <a:srgbClr val="000000"/>
                          </a:solidFill>
                          <a:effectLst/>
                          <a:latin typeface="Calibri" panose="020F0502020204030204" pitchFamily="34" charset="0"/>
                        </a:rPr>
                        <a:t>5,961,655.78</a:t>
                      </a:r>
                    </a:p>
                    <a:p>
                      <a:pPr algn="r" fontAlgn="b"/>
                      <a:r>
                        <a:rPr lang="en-US" sz="2100" b="1" i="0" u="none" strike="noStrike" dirty="0" smtClean="0">
                          <a:solidFill>
                            <a:srgbClr val="000000"/>
                          </a:solidFill>
                          <a:effectLst/>
                          <a:latin typeface="Calibri" panose="020F0502020204030204" pitchFamily="34" charset="0"/>
                        </a:rPr>
                        <a:t> </a:t>
                      </a:r>
                      <a:endParaRPr lang="en-US" sz="2100" b="1"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US" sz="2100" b="1" i="0" u="none" strike="noStrike" dirty="0" smtClean="0">
                          <a:solidFill>
                            <a:srgbClr val="000000"/>
                          </a:solidFill>
                          <a:effectLst/>
                          <a:latin typeface="Calibri" panose="020F0502020204030204" pitchFamily="34" charset="0"/>
                        </a:rPr>
                        <a:t>5,314,511.53</a:t>
                      </a:r>
                      <a:endParaRPr lang="en-US" sz="2100" b="1"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US" sz="2100" b="1" i="0" u="none" strike="noStrike" dirty="0">
                          <a:solidFill>
                            <a:srgbClr val="000000"/>
                          </a:solidFill>
                          <a:effectLst/>
                          <a:latin typeface="Calibri" panose="020F0502020204030204" pitchFamily="34" charset="0"/>
                        </a:rPr>
                        <a:t>        </a:t>
                      </a:r>
                      <a:r>
                        <a:rPr lang="en-US" sz="2100" b="1" i="0" u="none" strike="noStrike" dirty="0" smtClean="0">
                          <a:solidFill>
                            <a:srgbClr val="000000"/>
                          </a:solidFill>
                          <a:effectLst/>
                          <a:latin typeface="Calibri" panose="020F0502020204030204" pitchFamily="34" charset="0"/>
                        </a:rPr>
                        <a:t>3,066,664.69</a:t>
                      </a:r>
                    </a:p>
                    <a:p>
                      <a:pPr algn="r" fontAlgn="b"/>
                      <a:endParaRPr lang="en-US" sz="2100" b="1"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US" sz="2100" b="1" i="0" u="none" strike="noStrike" dirty="0">
                          <a:solidFill>
                            <a:srgbClr val="000000"/>
                          </a:solidFill>
                          <a:effectLst/>
                          <a:latin typeface="Calibri" panose="020F0502020204030204" pitchFamily="34" charset="0"/>
                        </a:rPr>
                        <a:t>     14,342,831.99 </a:t>
                      </a:r>
                    </a:p>
                  </a:txBody>
                  <a:tcPr marL="9525" marR="9525" marT="9525" marB="0"/>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31</a:t>
            </a:fld>
            <a:endParaRPr lang="en-GB"/>
          </a:p>
        </p:txBody>
      </p:sp>
    </p:spTree>
    <p:extLst>
      <p:ext uri="{BB962C8B-B14F-4D97-AF65-F5344CB8AC3E}">
        <p14:creationId xmlns:p14="http://schemas.microsoft.com/office/powerpoint/2010/main" val="3274701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3594789"/>
              </p:ext>
            </p:extLst>
          </p:nvPr>
        </p:nvGraphicFramePr>
        <p:xfrm>
          <a:off x="1" y="130630"/>
          <a:ext cx="11961844" cy="6590844"/>
        </p:xfrm>
        <a:graphic>
          <a:graphicData uri="http://schemas.openxmlformats.org/drawingml/2006/table">
            <a:tbl>
              <a:tblPr firstRow="1" bandRow="1">
                <a:tableStyleId>{5C22544A-7EE6-4342-B048-85BDC9FD1C3A}</a:tableStyleId>
              </a:tblPr>
              <a:tblGrid>
                <a:gridCol w="1145878">
                  <a:extLst>
                    <a:ext uri="{9D8B030D-6E8A-4147-A177-3AD203B41FA5}">
                      <a16:colId xmlns:a16="http://schemas.microsoft.com/office/drawing/2014/main" xmlns="" val="20000"/>
                    </a:ext>
                  </a:extLst>
                </a:gridCol>
                <a:gridCol w="5589646">
                  <a:extLst>
                    <a:ext uri="{9D8B030D-6E8A-4147-A177-3AD203B41FA5}">
                      <a16:colId xmlns:a16="http://schemas.microsoft.com/office/drawing/2014/main" xmlns="" val="20001"/>
                    </a:ext>
                  </a:extLst>
                </a:gridCol>
                <a:gridCol w="2710979">
                  <a:extLst>
                    <a:ext uri="{9D8B030D-6E8A-4147-A177-3AD203B41FA5}">
                      <a16:colId xmlns:a16="http://schemas.microsoft.com/office/drawing/2014/main" xmlns="" val="20002"/>
                    </a:ext>
                  </a:extLst>
                </a:gridCol>
                <a:gridCol w="2515341">
                  <a:extLst>
                    <a:ext uri="{9D8B030D-6E8A-4147-A177-3AD203B41FA5}">
                      <a16:colId xmlns:a16="http://schemas.microsoft.com/office/drawing/2014/main" xmlns="" val="20003"/>
                    </a:ext>
                  </a:extLst>
                </a:gridCol>
              </a:tblGrid>
              <a:tr h="1287221">
                <a:tc gridSpan="4">
                  <a:txBody>
                    <a:bodyPr/>
                    <a:lstStyle/>
                    <a:p>
                      <a:pPr algn="ctr"/>
                      <a:r>
                        <a:rPr lang="en-US" sz="3200" dirty="0"/>
                        <a:t>GOVERNMENT FLAGSHIP</a:t>
                      </a:r>
                      <a:r>
                        <a:rPr lang="en-US" sz="3200" baseline="0" dirty="0"/>
                        <a:t> PROJECTS/PROGRAMMES FOR 2025</a:t>
                      </a:r>
                      <a:endParaRPr lang="en-GB" sz="32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1287221">
                <a:tc>
                  <a:txBody>
                    <a:bodyPr/>
                    <a:lstStyle/>
                    <a:p>
                      <a:r>
                        <a:rPr lang="en-US" b="1" dirty="0"/>
                        <a:t>NO.</a:t>
                      </a:r>
                      <a:endParaRPr lang="en-GB" b="1" dirty="0"/>
                    </a:p>
                  </a:txBody>
                  <a:tcPr/>
                </a:tc>
                <a:tc>
                  <a:txBody>
                    <a:bodyPr/>
                    <a:lstStyle/>
                    <a:p>
                      <a:r>
                        <a:rPr lang="en-US" b="1" dirty="0"/>
                        <a:t>NAME OF ACTIVITY/PROJECT</a:t>
                      </a:r>
                      <a:endParaRPr lang="en-GB" b="1" dirty="0"/>
                    </a:p>
                  </a:txBody>
                  <a:tcPr/>
                </a:tc>
                <a:tc>
                  <a:txBody>
                    <a:bodyPr/>
                    <a:lstStyle/>
                    <a:p>
                      <a:r>
                        <a:rPr lang="en-US" b="1" dirty="0"/>
                        <a:t>BUDGET</a:t>
                      </a:r>
                      <a:endParaRPr lang="en-GB" b="1" dirty="0"/>
                    </a:p>
                  </a:txBody>
                  <a:tcPr/>
                </a:tc>
                <a:tc>
                  <a:txBody>
                    <a:bodyPr/>
                    <a:lstStyle/>
                    <a:p>
                      <a:r>
                        <a:rPr lang="en-US" b="1" dirty="0"/>
                        <a:t>FUNDING SOURCE</a:t>
                      </a:r>
                      <a:endParaRPr lang="en-GB" b="1" dirty="0"/>
                    </a:p>
                  </a:txBody>
                  <a:tcPr/>
                </a:tc>
                <a:extLst>
                  <a:ext uri="{0D108BD9-81ED-4DB2-BD59-A6C34878D82A}">
                    <a16:rowId xmlns:a16="http://schemas.microsoft.com/office/drawing/2014/main" xmlns="" val="10001"/>
                  </a:ext>
                </a:extLst>
              </a:tr>
              <a:tr h="1287221">
                <a:tc>
                  <a:txBody>
                    <a:bodyPr/>
                    <a:lstStyle/>
                    <a:p>
                      <a:pPr algn="ctr" fontAlgn="ctr"/>
                      <a:r>
                        <a:rPr lang="en-GB" sz="18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l" fontAlgn="ctr"/>
                      <a:r>
                        <a:rPr lang="en-GB" sz="1800" b="0" i="0" u="none" strike="noStrike" dirty="0">
                          <a:solidFill>
                            <a:srgbClr val="000000"/>
                          </a:solidFill>
                          <a:effectLst/>
                          <a:latin typeface="Calibri Light" panose="020F0302020204030204" pitchFamily="34" charset="0"/>
                        </a:rPr>
                        <a:t> Support the implementation of Planting for Food and Jobs programme </a:t>
                      </a:r>
                    </a:p>
                  </a:txBody>
                  <a:tcPr marL="9525" marR="9525" marT="9525" marB="0" anchor="ctr"/>
                </a:tc>
                <a:tc>
                  <a:txBody>
                    <a:bodyPr/>
                    <a:lstStyle/>
                    <a:p>
                      <a:r>
                        <a:rPr lang="en-US" dirty="0"/>
                        <a:t> 30,000.00</a:t>
                      </a:r>
                    </a:p>
                  </a:txBody>
                  <a:tcPr marL="9525" marR="9525" marT="9525" marB="0" anchor="ctr"/>
                </a:tc>
                <a:tc>
                  <a:txBody>
                    <a:bodyPr/>
                    <a:lstStyle/>
                    <a:p>
                      <a:r>
                        <a:rPr lang="en-US" dirty="0"/>
                        <a:t> DACF</a:t>
                      </a:r>
                    </a:p>
                  </a:txBody>
                  <a:tcPr marL="9525" marR="9525" marT="9525" marB="0" anchor="ctr"/>
                </a:tc>
                <a:extLst>
                  <a:ext uri="{0D108BD9-81ED-4DB2-BD59-A6C34878D82A}">
                    <a16:rowId xmlns:a16="http://schemas.microsoft.com/office/drawing/2014/main" xmlns="" val="10002"/>
                  </a:ext>
                </a:extLst>
              </a:tr>
              <a:tr h="2729181">
                <a:tc>
                  <a:txBody>
                    <a:bodyPr/>
                    <a:lstStyle/>
                    <a:p>
                      <a:pPr algn="ctr"/>
                      <a:r>
                        <a:rPr lang="en-US" dirty="0"/>
                        <a:t>2.</a:t>
                      </a:r>
                      <a:endParaRPr lang="en-GB" dirty="0"/>
                    </a:p>
                  </a:txBody>
                  <a:tcPr/>
                </a:tc>
                <a:tc>
                  <a:txBody>
                    <a:bodyPr/>
                    <a:lstStyle/>
                    <a:p>
                      <a:r>
                        <a:rPr lang="en-US" dirty="0"/>
                        <a:t>Support for Planting</a:t>
                      </a:r>
                      <a:r>
                        <a:rPr lang="en-US" baseline="0" dirty="0"/>
                        <a:t> for Export and Rural Development</a:t>
                      </a:r>
                      <a:endParaRPr lang="en-GB" dirty="0"/>
                    </a:p>
                  </a:txBody>
                  <a:tcPr/>
                </a:tc>
                <a:tc>
                  <a:txBody>
                    <a:bodyPr/>
                    <a:lstStyle/>
                    <a:p>
                      <a:r>
                        <a:rPr lang="en-US" dirty="0"/>
                        <a:t>35,500.00</a:t>
                      </a:r>
                    </a:p>
                  </a:txBody>
                  <a:tcPr/>
                </a:tc>
                <a:tc>
                  <a:txBody>
                    <a:bodyPr/>
                    <a:lstStyle/>
                    <a:p>
                      <a:r>
                        <a:rPr lang="en-US" dirty="0"/>
                        <a:t>DACF</a:t>
                      </a:r>
                    </a:p>
                  </a:txBody>
                  <a:tcPr/>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32</a:t>
            </a:fld>
            <a:endParaRPr lang="en-GB"/>
          </a:p>
        </p:txBody>
      </p:sp>
    </p:spTree>
    <p:extLst>
      <p:ext uri="{BB962C8B-B14F-4D97-AF65-F5344CB8AC3E}">
        <p14:creationId xmlns:p14="http://schemas.microsoft.com/office/powerpoint/2010/main" val="2306036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27372850"/>
              </p:ext>
            </p:extLst>
          </p:nvPr>
        </p:nvGraphicFramePr>
        <p:xfrm>
          <a:off x="197404" y="147254"/>
          <a:ext cx="11503184" cy="6463665"/>
        </p:xfrm>
        <a:graphic>
          <a:graphicData uri="http://schemas.openxmlformats.org/drawingml/2006/table">
            <a:tbl>
              <a:tblPr firstRow="1" bandRow="1">
                <a:tableStyleId>{5C22544A-7EE6-4342-B048-85BDC9FD1C3A}</a:tableStyleId>
              </a:tblPr>
              <a:tblGrid>
                <a:gridCol w="2864858">
                  <a:extLst>
                    <a:ext uri="{9D8B030D-6E8A-4147-A177-3AD203B41FA5}">
                      <a16:colId xmlns:a16="http://schemas.microsoft.com/office/drawing/2014/main" xmlns="" val="20000"/>
                    </a:ext>
                  </a:extLst>
                </a:gridCol>
                <a:gridCol w="1136514">
                  <a:extLst>
                    <a:ext uri="{9D8B030D-6E8A-4147-A177-3AD203B41FA5}">
                      <a16:colId xmlns:a16="http://schemas.microsoft.com/office/drawing/2014/main" xmlns="" val="20001"/>
                    </a:ext>
                  </a:extLst>
                </a:gridCol>
                <a:gridCol w="1194318">
                  <a:extLst>
                    <a:ext uri="{9D8B030D-6E8A-4147-A177-3AD203B41FA5}">
                      <a16:colId xmlns:a16="http://schemas.microsoft.com/office/drawing/2014/main" xmlns="" val="20003"/>
                    </a:ext>
                  </a:extLst>
                </a:gridCol>
                <a:gridCol w="1311570">
                  <a:extLst>
                    <a:ext uri="{9D8B030D-6E8A-4147-A177-3AD203B41FA5}">
                      <a16:colId xmlns:a16="http://schemas.microsoft.com/office/drawing/2014/main" xmlns="" val="20004"/>
                    </a:ext>
                  </a:extLst>
                </a:gridCol>
                <a:gridCol w="556896">
                  <a:extLst>
                    <a:ext uri="{9D8B030D-6E8A-4147-A177-3AD203B41FA5}">
                      <a16:colId xmlns:a16="http://schemas.microsoft.com/office/drawing/2014/main" xmlns="" val="20005"/>
                    </a:ext>
                  </a:extLst>
                </a:gridCol>
                <a:gridCol w="698589">
                  <a:extLst>
                    <a:ext uri="{9D8B030D-6E8A-4147-A177-3AD203B41FA5}">
                      <a16:colId xmlns:a16="http://schemas.microsoft.com/office/drawing/2014/main" xmlns="" val="20006"/>
                    </a:ext>
                  </a:extLst>
                </a:gridCol>
                <a:gridCol w="1260801">
                  <a:extLst>
                    <a:ext uri="{9D8B030D-6E8A-4147-A177-3AD203B41FA5}">
                      <a16:colId xmlns:a16="http://schemas.microsoft.com/office/drawing/2014/main" xmlns="" val="20010"/>
                    </a:ext>
                  </a:extLst>
                </a:gridCol>
                <a:gridCol w="2479638">
                  <a:extLst>
                    <a:ext uri="{9D8B030D-6E8A-4147-A177-3AD203B41FA5}">
                      <a16:colId xmlns:a16="http://schemas.microsoft.com/office/drawing/2014/main" xmlns="" val="20011"/>
                    </a:ext>
                  </a:extLst>
                </a:gridCol>
              </a:tblGrid>
              <a:tr h="353550">
                <a:tc gridSpan="8">
                  <a:txBody>
                    <a:bodyPr/>
                    <a:lstStyle/>
                    <a:p>
                      <a:pPr algn="ctr"/>
                      <a:r>
                        <a:rPr lang="en-US" dirty="0"/>
                        <a:t>KEY PROJECTS FOR 2025 AND THEIR CORRESPONDING</a:t>
                      </a:r>
                      <a:r>
                        <a:rPr lang="en-US" baseline="0" dirty="0"/>
                        <a:t> COST AND JUSTIFICATION</a:t>
                      </a:r>
                      <a:endParaRPr lang="en-GB" dirty="0"/>
                    </a:p>
                  </a:txBody>
                  <a:tcPr/>
                </a:tc>
                <a:tc hMerge="1">
                  <a:txBody>
                    <a:bodyPr/>
                    <a:lstStyle/>
                    <a:p>
                      <a:endParaRPr lang="en-GB" dirty="0"/>
                    </a:p>
                  </a:txBody>
                  <a:tcPr/>
                </a:tc>
                <a:tc hMerge="1">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GB" dirty="0"/>
                    </a:p>
                  </a:txBody>
                  <a:tcPr/>
                </a:tc>
                <a:tc hMerge="1">
                  <a:txBody>
                    <a:bodyPr/>
                    <a:lstStyle/>
                    <a:p>
                      <a:endParaRPr lang="en-GB"/>
                    </a:p>
                  </a:txBody>
                  <a:tcPr/>
                </a:tc>
                <a:tc hMerge="1">
                  <a:txBody>
                    <a:bodyPr/>
                    <a:lstStyle/>
                    <a:p>
                      <a:pPr algn="ctr"/>
                      <a:endParaRPr lang="en-GB" dirty="0"/>
                    </a:p>
                  </a:txBody>
                  <a:tcPr>
                    <a:lnL w="12700" cap="flat" cmpd="sng" algn="ctr">
                      <a:solidFill>
                        <a:schemeClr val="tx1"/>
                      </a:solidFill>
                      <a:prstDash val="solid"/>
                      <a:round/>
                      <a:headEnd type="none" w="med" len="med"/>
                      <a:tailEnd type="none" w="med" len="med"/>
                    </a:lnL>
                  </a:tcPr>
                </a:tc>
                <a:tc hMerge="1">
                  <a:txBody>
                    <a:bodyPr/>
                    <a:lstStyle/>
                    <a:p>
                      <a:endParaRPr lang="en-GB" dirty="0"/>
                    </a:p>
                  </a:txBody>
                  <a:tcPr/>
                </a:tc>
                <a:extLst>
                  <a:ext uri="{0D108BD9-81ED-4DB2-BD59-A6C34878D82A}">
                    <a16:rowId xmlns:a16="http://schemas.microsoft.com/office/drawing/2014/main" xmlns="" val="10000"/>
                  </a:ext>
                </a:extLst>
              </a:tr>
              <a:tr h="420047">
                <a:tc>
                  <a:txBody>
                    <a:bodyPr/>
                    <a:lstStyle/>
                    <a:p>
                      <a:r>
                        <a:rPr lang="en-US" sz="1400" b="1" dirty="0"/>
                        <a:t>LIST OF ALL</a:t>
                      </a:r>
                      <a:r>
                        <a:rPr lang="en-US" sz="1400" b="1" baseline="0" dirty="0"/>
                        <a:t> PROJECTS</a:t>
                      </a:r>
                      <a:endParaRPr lang="en-GB" sz="1400" b="1" dirty="0"/>
                    </a:p>
                  </a:txBody>
                  <a:tcPr>
                    <a:lnR w="12700" cap="flat" cmpd="sng" algn="ctr">
                      <a:solidFill>
                        <a:schemeClr val="tx1"/>
                      </a:solidFill>
                      <a:prstDash val="solid"/>
                      <a:round/>
                      <a:headEnd type="none" w="med" len="med"/>
                      <a:tailEnd type="none" w="med" len="med"/>
                    </a:lnR>
                  </a:tcPr>
                </a:tc>
                <a:tc>
                  <a:txBody>
                    <a:bodyPr/>
                    <a:lstStyle/>
                    <a:p>
                      <a:r>
                        <a:rPr lang="en-US" sz="1400" b="1" dirty="0"/>
                        <a:t>IGF</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400" b="1" dirty="0"/>
                        <a:t>DACF</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400" b="1" dirty="0"/>
                        <a:t>DACF-RFG</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400" b="1" dirty="0"/>
                        <a:t>MP</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400" b="1" dirty="0"/>
                        <a:t>STOOLLAN.</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400" b="1" dirty="0"/>
                        <a:t>TOTAL</a:t>
                      </a:r>
                      <a:endParaRPr lang="en-GB" sz="1400" b="1" dirty="0"/>
                    </a:p>
                  </a:txBody>
                  <a:tcPr>
                    <a:lnL w="12700" cap="flat" cmpd="sng" algn="ctr">
                      <a:solidFill>
                        <a:schemeClr val="tx1"/>
                      </a:solidFill>
                      <a:prstDash val="solid"/>
                      <a:round/>
                      <a:headEnd type="none" w="med" len="med"/>
                      <a:tailEnd type="none" w="med" len="med"/>
                    </a:lnL>
                  </a:tcPr>
                </a:tc>
                <a:tc>
                  <a:txBody>
                    <a:bodyPr/>
                    <a:lstStyle/>
                    <a:p>
                      <a:r>
                        <a:rPr lang="en-US" sz="1200" b="1" dirty="0"/>
                        <a:t>JUSTIFICATION</a:t>
                      </a:r>
                      <a:endParaRPr lang="en-GB" sz="1200" b="1" dirty="0"/>
                    </a:p>
                  </a:txBody>
                  <a:tcPr/>
                </a:tc>
                <a:extLst>
                  <a:ext uri="{0D108BD9-81ED-4DB2-BD59-A6C34878D82A}">
                    <a16:rowId xmlns:a16="http://schemas.microsoft.com/office/drawing/2014/main" xmlns="" val="10001"/>
                  </a:ext>
                </a:extLst>
              </a:tr>
              <a:tr h="500862">
                <a:tc>
                  <a:txBody>
                    <a:bodyPr/>
                    <a:lstStyle/>
                    <a:p>
                      <a:pPr algn="l" fontAlgn="b"/>
                      <a:r>
                        <a:rPr lang="en-US" sz="1500" b="0" i="0" u="none" strike="noStrike" dirty="0" smtClean="0">
                          <a:solidFill>
                            <a:schemeClr val="tx1"/>
                          </a:solidFill>
                          <a:effectLst/>
                          <a:latin typeface="Calibri" panose="020F0502020204030204" pitchFamily="34" charset="0"/>
                        </a:rPr>
                        <a:t>Completion </a:t>
                      </a:r>
                      <a:r>
                        <a:rPr lang="en-US" sz="1500" b="0" i="0" u="none" strike="noStrike" dirty="0">
                          <a:solidFill>
                            <a:schemeClr val="tx1"/>
                          </a:solidFill>
                          <a:effectLst/>
                          <a:latin typeface="Calibri" panose="020F0502020204030204" pitchFamily="34" charset="0"/>
                        </a:rPr>
                        <a:t>of Nurses Quarters at Bonsu Nkwanta</a:t>
                      </a:r>
                    </a:p>
                  </a:txBody>
                  <a:tcPr marL="9525" marR="9525" marT="9525" marB="0" anchor="b">
                    <a:lnR w="12700" cap="flat" cmpd="sng" algn="ctr">
                      <a:solidFill>
                        <a:schemeClr val="tx1"/>
                      </a:solidFill>
                      <a:prstDash val="solid"/>
                      <a:round/>
                      <a:headEnd type="none" w="med" len="med"/>
                      <a:tailEnd type="none" w="med" len="med"/>
                    </a:lnR>
                  </a:tcPr>
                </a:tc>
                <a:tc>
                  <a:txBody>
                    <a:bodyPr/>
                    <a:lstStyle/>
                    <a:p>
                      <a:endParaRPr lang="en-GB"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a:solidFill>
                            <a:schemeClr val="tx1"/>
                          </a:solidFill>
                        </a:rPr>
                        <a:t>  </a:t>
                      </a:r>
                    </a:p>
                    <a:p>
                      <a:pPr algn="r"/>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p>
                      <a:r>
                        <a:rPr lang="en-GB" sz="1500" dirty="0">
                          <a:solidFill>
                            <a:schemeClr val="tx1"/>
                          </a:solidFill>
                        </a:rPr>
                        <a:t>127,635.00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endParaRPr lang="en-GB" sz="1500" dirty="0" smtClean="0">
                        <a:solidFill>
                          <a:schemeClr val="tx1"/>
                        </a:solidFill>
                      </a:endParaRPr>
                    </a:p>
                    <a:p>
                      <a:pPr algn="r"/>
                      <a:r>
                        <a:rPr lang="en-GB" sz="1500" dirty="0" smtClean="0">
                          <a:solidFill>
                            <a:schemeClr val="tx1"/>
                          </a:solidFill>
                        </a:rPr>
                        <a:t>127,635.00</a:t>
                      </a:r>
                      <a:endParaRPr lang="en-GB" sz="150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GB" sz="1500" dirty="0">
                          <a:solidFill>
                            <a:schemeClr val="tx1"/>
                          </a:solidFill>
                        </a:rPr>
                        <a:t>To provide shelter for staff’s who live far away from the Facility</a:t>
                      </a:r>
                    </a:p>
                  </a:txBody>
                  <a:tcPr/>
                </a:tc>
                <a:extLst>
                  <a:ext uri="{0D108BD9-81ED-4DB2-BD59-A6C34878D82A}">
                    <a16:rowId xmlns:a16="http://schemas.microsoft.com/office/drawing/2014/main" xmlns="" val="10002"/>
                  </a:ext>
                </a:extLst>
              </a:tr>
              <a:tr h="300615">
                <a:tc>
                  <a:txBody>
                    <a:bodyPr/>
                    <a:lstStyle/>
                    <a:p>
                      <a:pPr algn="l" fontAlgn="b"/>
                      <a:r>
                        <a:rPr lang="en-GB" sz="1500" b="0" i="0" u="none" strike="noStrike" dirty="0" smtClean="0">
                          <a:solidFill>
                            <a:schemeClr val="tx1"/>
                          </a:solidFill>
                          <a:effectLst/>
                          <a:latin typeface="Calibri" panose="020F0502020204030204" pitchFamily="34" charset="0"/>
                        </a:rPr>
                        <a:t>Completion</a:t>
                      </a:r>
                      <a:r>
                        <a:rPr lang="en-GB" sz="1500" b="0" i="0" u="none" strike="noStrike" baseline="0" dirty="0" smtClean="0">
                          <a:solidFill>
                            <a:schemeClr val="tx1"/>
                          </a:solidFill>
                          <a:effectLst/>
                          <a:latin typeface="Calibri" panose="020F0502020204030204" pitchFamily="34" charset="0"/>
                        </a:rPr>
                        <a:t> </a:t>
                      </a:r>
                      <a:r>
                        <a:rPr lang="en-GB" sz="1500" b="0" i="0" u="none" strike="noStrike" baseline="0" dirty="0">
                          <a:solidFill>
                            <a:schemeClr val="tx1"/>
                          </a:solidFill>
                          <a:effectLst/>
                          <a:latin typeface="Calibri" panose="020F0502020204030204" pitchFamily="34" charset="0"/>
                        </a:rPr>
                        <a:t>of CHPS Compound at Kefass </a:t>
                      </a:r>
                      <a:endParaRPr lang="en-GB" sz="1500" b="0" i="0" u="none" strike="noStrike" dirty="0">
                        <a:solidFill>
                          <a:schemeClr val="tx1"/>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a:solidFill>
                            <a:schemeClr val="tx1"/>
                          </a:solidFill>
                        </a:rPr>
                        <a:t>  </a:t>
                      </a:r>
                    </a:p>
                    <a:p>
                      <a:pPr algn="r"/>
                      <a:endParaRPr lang="en-GB" sz="1500" dirty="0">
                        <a:solidFill>
                          <a:schemeClr val="tx1"/>
                        </a:solidFill>
                      </a:endParaRPr>
                    </a:p>
                    <a:p>
                      <a:pPr algn="r"/>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p>
                      <a:r>
                        <a:rPr lang="en-GB" sz="1500" dirty="0">
                          <a:solidFill>
                            <a:schemeClr val="tx1"/>
                          </a:solidFill>
                        </a:rPr>
                        <a:t>153,458.45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endParaRPr lang="en-GB" sz="1500" dirty="0" smtClean="0">
                        <a:solidFill>
                          <a:schemeClr val="tx1"/>
                        </a:solidFill>
                      </a:endParaRPr>
                    </a:p>
                    <a:p>
                      <a:pPr algn="r"/>
                      <a:r>
                        <a:rPr lang="en-GB" sz="1500" dirty="0" smtClean="0">
                          <a:solidFill>
                            <a:schemeClr val="tx1"/>
                          </a:solidFill>
                        </a:rPr>
                        <a:t>153,458.45</a:t>
                      </a:r>
                      <a:endParaRPr lang="en-GB" sz="150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GB" sz="1500" dirty="0">
                          <a:solidFill>
                            <a:schemeClr val="tx1"/>
                          </a:solidFill>
                        </a:rPr>
                        <a:t>To</a:t>
                      </a:r>
                      <a:r>
                        <a:rPr lang="en-GB" sz="1500" baseline="0" dirty="0">
                          <a:solidFill>
                            <a:schemeClr val="tx1"/>
                          </a:solidFill>
                        </a:rPr>
                        <a:t> provide health care for people around the District</a:t>
                      </a:r>
                      <a:endParaRPr lang="en-GB" sz="1500" dirty="0">
                        <a:solidFill>
                          <a:schemeClr val="tx1"/>
                        </a:solidFill>
                      </a:endParaRPr>
                    </a:p>
                  </a:txBody>
                  <a:tcPr/>
                </a:tc>
                <a:extLst>
                  <a:ext uri="{0D108BD9-81ED-4DB2-BD59-A6C34878D82A}">
                    <a16:rowId xmlns:a16="http://schemas.microsoft.com/office/drawing/2014/main" xmlns="" val="10003"/>
                  </a:ext>
                </a:extLst>
              </a:tr>
              <a:tr h="500862">
                <a:tc>
                  <a:txBody>
                    <a:bodyPr/>
                    <a:lstStyle/>
                    <a:p>
                      <a:pPr algn="l" fontAlgn="b"/>
                      <a:r>
                        <a:rPr lang="en-US" sz="1500" b="0" i="0" u="none" strike="noStrike" dirty="0">
                          <a:solidFill>
                            <a:schemeClr val="tx1"/>
                          </a:solidFill>
                          <a:effectLst/>
                          <a:latin typeface="Calibri" panose="020F0502020204030204" pitchFamily="34" charset="0"/>
                        </a:rPr>
                        <a:t>Construction of KG Block with toilet,store,office and urinal at Bonsu Nkwanta</a:t>
                      </a:r>
                    </a:p>
                  </a:txBody>
                  <a:tcPr marL="9525" marR="9525" marT="9525" marB="0" anchor="b">
                    <a:lnR w="12700" cap="flat" cmpd="sng" algn="ctr">
                      <a:solidFill>
                        <a:schemeClr val="tx1"/>
                      </a:solidFill>
                      <a:prstDash val="solid"/>
                      <a:round/>
                      <a:headEnd type="none" w="med" len="med"/>
                      <a:tailEnd type="none" w="med" len="med"/>
                    </a:lnR>
                  </a:tcPr>
                </a:tc>
                <a:tc>
                  <a:txBody>
                    <a:bodyPr/>
                    <a:lstStyle/>
                    <a:p>
                      <a:endParaRPr lang="en-GB"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a:solidFill>
                            <a:srgbClr val="FF0000"/>
                          </a:solidFill>
                        </a:rPr>
                        <a:t> </a:t>
                      </a:r>
                    </a:p>
                    <a:p>
                      <a:pPr algn="r"/>
                      <a:endParaRPr lang="en-GB"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500" dirty="0">
                          <a:solidFill>
                            <a:schemeClr val="tx1"/>
                          </a:solidFill>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smtClean="0">
                          <a:solidFill>
                            <a:schemeClr val="tx1"/>
                          </a:solidFill>
                        </a:rPr>
                        <a:t>500,000.00</a:t>
                      </a:r>
                      <a:endParaRPr lang="en-GB" sz="150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dirty="0">
                          <a:solidFill>
                            <a:schemeClr val="tx1"/>
                          </a:solidFill>
                        </a:rPr>
                        <a:t>To ensure quality teaching and learning</a:t>
                      </a:r>
                    </a:p>
                  </a:txBody>
                  <a:tcPr/>
                </a:tc>
                <a:extLst>
                  <a:ext uri="{0D108BD9-81ED-4DB2-BD59-A6C34878D82A}">
                    <a16:rowId xmlns:a16="http://schemas.microsoft.com/office/drawing/2014/main" xmlns="" val="10004"/>
                  </a:ext>
                </a:extLst>
              </a:tr>
              <a:tr h="500862">
                <a:tc>
                  <a:txBody>
                    <a:bodyPr/>
                    <a:lstStyle/>
                    <a:p>
                      <a:pPr algn="l" fontAlgn="b"/>
                      <a:r>
                        <a:rPr lang="en-US" sz="1500" b="0" i="0" u="none" strike="noStrike" dirty="0" smtClean="0">
                          <a:solidFill>
                            <a:schemeClr val="tx1"/>
                          </a:solidFill>
                          <a:effectLst/>
                          <a:latin typeface="Calibri" panose="020F0502020204030204" pitchFamily="34" charset="0"/>
                        </a:rPr>
                        <a:t>Completion </a:t>
                      </a:r>
                      <a:r>
                        <a:rPr lang="en-US" sz="1500" b="0" i="0" u="none" strike="noStrike" dirty="0">
                          <a:solidFill>
                            <a:schemeClr val="tx1"/>
                          </a:solidFill>
                          <a:effectLst/>
                          <a:latin typeface="Calibri" panose="020F0502020204030204" pitchFamily="34" charset="0"/>
                        </a:rPr>
                        <a:t>of 1 no. 6 unit Classroom Block with Ancillary facilities at Yawagyiemkrom</a:t>
                      </a:r>
                    </a:p>
                  </a:txBody>
                  <a:tcPr marL="9525" marR="9525" marT="9525" marB="0" anchor="b">
                    <a:lnR w="12700" cap="flat" cmpd="sng" algn="ctr">
                      <a:solidFill>
                        <a:schemeClr val="tx1"/>
                      </a:solidFill>
                      <a:prstDash val="solid"/>
                      <a:round/>
                      <a:headEnd type="none" w="med" len="med"/>
                      <a:tailEnd type="none" w="med" len="med"/>
                    </a:lnR>
                  </a:tcPr>
                </a:tc>
                <a:tc>
                  <a:txBody>
                    <a:bodyPr/>
                    <a:lstStyle/>
                    <a:p>
                      <a:endParaRPr lang="en-GB"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a:solidFill>
                            <a:schemeClr val="tx1"/>
                          </a:solidFill>
                        </a:rPr>
                        <a:t>70,000.00</a:t>
                      </a:r>
                    </a:p>
                    <a:p>
                      <a:pPr algn="r"/>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smtClean="0">
                          <a:solidFill>
                            <a:schemeClr val="tx1"/>
                          </a:solidFill>
                        </a:rPr>
                        <a:t>70,000.00</a:t>
                      </a:r>
                      <a:endParaRPr lang="en-GB" sz="150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GB" sz="1500" dirty="0">
                          <a:solidFill>
                            <a:schemeClr val="tx1"/>
                          </a:solidFill>
                        </a:rPr>
                        <a:t>To ensure quality teaching and learning</a:t>
                      </a:r>
                    </a:p>
                  </a:txBody>
                  <a:tcPr/>
                </a:tc>
                <a:extLst>
                  <a:ext uri="{0D108BD9-81ED-4DB2-BD59-A6C34878D82A}">
                    <a16:rowId xmlns:a16="http://schemas.microsoft.com/office/drawing/2014/main" xmlns="" val="10005"/>
                  </a:ext>
                </a:extLst>
              </a:tr>
              <a:tr h="500862">
                <a:tc>
                  <a:txBody>
                    <a:bodyPr/>
                    <a:lstStyle/>
                    <a:p>
                      <a:pPr algn="l" fontAlgn="b"/>
                      <a:r>
                        <a:rPr lang="en-US" sz="1500" b="0" i="0" u="none" strike="noStrike" dirty="0" smtClean="0">
                          <a:solidFill>
                            <a:schemeClr val="tx1"/>
                          </a:solidFill>
                          <a:effectLst/>
                          <a:latin typeface="Calibri" panose="020F0502020204030204" pitchFamily="34" charset="0"/>
                        </a:rPr>
                        <a:t>Completion </a:t>
                      </a:r>
                      <a:r>
                        <a:rPr lang="en-US" sz="1500" b="0" i="0" u="none" strike="noStrike" dirty="0">
                          <a:solidFill>
                            <a:schemeClr val="tx1"/>
                          </a:solidFill>
                          <a:effectLst/>
                          <a:latin typeface="Calibri" panose="020F0502020204030204" pitchFamily="34" charset="0"/>
                        </a:rPr>
                        <a:t>of 1 no. 6 unit Classroom Block with Ancillary facilities at Mafia</a:t>
                      </a:r>
                    </a:p>
                  </a:txBody>
                  <a:tcPr marL="9525" marR="9525" marT="9525" marB="0" anchor="b">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a:solidFill>
                            <a:schemeClr val="tx1"/>
                          </a:solidFill>
                        </a:rPr>
                        <a:t> 12,524.87 </a:t>
                      </a:r>
                    </a:p>
                    <a:p>
                      <a:pPr algn="r"/>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smtClean="0">
                          <a:solidFill>
                            <a:schemeClr val="tx1"/>
                          </a:solidFill>
                        </a:rPr>
                        <a:t>12,524.87</a:t>
                      </a:r>
                      <a:endParaRPr lang="en-GB" sz="150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rPr>
                        <a:t>To ensure quality teaching and learning</a:t>
                      </a:r>
                    </a:p>
                  </a:txBody>
                  <a:tcPr/>
                </a:tc>
                <a:extLst>
                  <a:ext uri="{0D108BD9-81ED-4DB2-BD59-A6C34878D82A}">
                    <a16:rowId xmlns:a16="http://schemas.microsoft.com/office/drawing/2014/main" xmlns="" val="10006"/>
                  </a:ext>
                </a:extLst>
              </a:tr>
              <a:tr h="539542">
                <a:tc>
                  <a:txBody>
                    <a:bodyPr/>
                    <a:lstStyle/>
                    <a:p>
                      <a:pPr algn="l" fontAlgn="b"/>
                      <a:r>
                        <a:rPr lang="en-US" sz="1500" b="0" i="0" u="none" strike="noStrike" dirty="0" smtClean="0">
                          <a:solidFill>
                            <a:schemeClr val="tx1"/>
                          </a:solidFill>
                          <a:effectLst/>
                          <a:latin typeface="Calibri" panose="020F0502020204030204" pitchFamily="34" charset="0"/>
                        </a:rPr>
                        <a:t>Completion</a:t>
                      </a:r>
                      <a:r>
                        <a:rPr lang="en-US" sz="1500" b="0" i="0" u="none" strike="noStrike" baseline="0" dirty="0" smtClean="0">
                          <a:solidFill>
                            <a:schemeClr val="tx1"/>
                          </a:solidFill>
                          <a:effectLst/>
                          <a:latin typeface="Calibri" panose="020F0502020204030204" pitchFamily="34" charset="0"/>
                        </a:rPr>
                        <a:t> </a:t>
                      </a:r>
                      <a:r>
                        <a:rPr lang="en-US" sz="1500" b="0" i="0" u="none" strike="noStrike" dirty="0" smtClean="0">
                          <a:solidFill>
                            <a:schemeClr val="tx1"/>
                          </a:solidFill>
                          <a:effectLst/>
                          <a:latin typeface="Calibri" panose="020F0502020204030204" pitchFamily="34" charset="0"/>
                        </a:rPr>
                        <a:t>of </a:t>
                      </a:r>
                      <a:r>
                        <a:rPr lang="en-US" sz="1500" b="0" i="0" u="none" strike="noStrike" dirty="0">
                          <a:solidFill>
                            <a:schemeClr val="tx1"/>
                          </a:solidFill>
                          <a:effectLst/>
                          <a:latin typeface="Calibri" panose="020F0502020204030204" pitchFamily="34" charset="0"/>
                        </a:rPr>
                        <a:t>1 no. 6 unit Classroom Block with Ancillary facilities at Dominibo</a:t>
                      </a:r>
                    </a:p>
                  </a:txBody>
                  <a:tcPr marL="9525" marR="9525" marT="9525" marB="0" anchor="b">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a:solidFill>
                            <a:schemeClr val="tx1"/>
                          </a:solidFill>
                        </a:rPr>
                        <a:t> 30,000.00</a:t>
                      </a:r>
                    </a:p>
                    <a:p>
                      <a:pPr algn="r"/>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smtClean="0">
                          <a:solidFill>
                            <a:schemeClr val="tx1"/>
                          </a:solidFill>
                        </a:rPr>
                        <a:t>30,000.00</a:t>
                      </a:r>
                      <a:endParaRPr lang="en-GB" sz="150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GB" sz="1500" dirty="0">
                          <a:solidFill>
                            <a:schemeClr val="tx1"/>
                          </a:solidFill>
                        </a:rPr>
                        <a:t>To ensure quality teaching and learning</a:t>
                      </a:r>
                    </a:p>
                  </a:txBody>
                  <a:tcPr/>
                </a:tc>
                <a:extLst>
                  <a:ext uri="{0D108BD9-81ED-4DB2-BD59-A6C34878D82A}">
                    <a16:rowId xmlns:a16="http://schemas.microsoft.com/office/drawing/2014/main" xmlns="" val="10007"/>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chemeClr val="tx1"/>
                          </a:solidFill>
                          <a:effectLst/>
                          <a:latin typeface="Calibri" panose="020F0502020204030204" pitchFamily="34" charset="0"/>
                        </a:rPr>
                        <a:t>Construction of 1no. 2unit KG Block with toilet,store,office and urinal at Juaboso </a:t>
                      </a:r>
                    </a:p>
                  </a:txBody>
                  <a:tcPr marL="9525" marR="9525" marT="9525" marB="0" anchor="b">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500" dirty="0">
                          <a:solidFill>
                            <a:schemeClr val="tx1"/>
                          </a:solidFill>
                        </a:rPr>
                        <a:t> 492,000.00 </a:t>
                      </a:r>
                    </a:p>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smtClean="0">
                          <a:solidFill>
                            <a:schemeClr val="tx1"/>
                          </a:solidFill>
                        </a:rPr>
                        <a:t>492,000.00</a:t>
                      </a:r>
                      <a:endParaRPr lang="en-GB" sz="150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GB" sz="1500" dirty="0">
                          <a:solidFill>
                            <a:schemeClr val="tx1"/>
                          </a:solidFill>
                        </a:rPr>
                        <a:t>To help provide quality teaching and learning</a:t>
                      </a:r>
                    </a:p>
                  </a:txBody>
                  <a:tcPr/>
                </a:tc>
                <a:extLst>
                  <a:ext uri="{0D108BD9-81ED-4DB2-BD59-A6C34878D82A}">
                    <a16:rowId xmlns:a16="http://schemas.microsoft.com/office/drawing/2014/main" xmlns="" val="10008"/>
                  </a:ext>
                </a:extLst>
              </a:tr>
              <a:tr h="50086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chemeClr val="tx1"/>
                          </a:solidFill>
                          <a:effectLst/>
                          <a:latin typeface="Calibri" panose="020F0502020204030204" pitchFamily="34" charset="0"/>
                        </a:rPr>
                        <a:t>Renovation works at Juaboso Market</a:t>
                      </a:r>
                    </a:p>
                  </a:txBody>
                  <a:tcPr marL="9525" marR="9525" marT="9525" marB="0" anchor="b">
                    <a:lnR w="12700" cap="flat" cmpd="sng" algn="ctr">
                      <a:solidFill>
                        <a:schemeClr val="tx1"/>
                      </a:solidFill>
                      <a:prstDash val="solid"/>
                      <a:round/>
                      <a:headEnd type="none" w="med" len="med"/>
                      <a:tailEnd type="none" w="med" len="med"/>
                    </a:lnR>
                  </a:tcPr>
                </a:tc>
                <a:tc>
                  <a:txBody>
                    <a:bodyPr/>
                    <a:lstStyle/>
                    <a:p>
                      <a:r>
                        <a:rPr lang="en-GB" sz="1500" dirty="0" smtClean="0">
                          <a:solidFill>
                            <a:schemeClr val="tx1"/>
                          </a:solidFill>
                        </a:rPr>
                        <a:t>50,675.41</a:t>
                      </a:r>
                    </a:p>
                    <a:p>
                      <a:endParaRPr lang="en-GB" sz="15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5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GB" sz="1500" dirty="0" smtClean="0">
                          <a:solidFill>
                            <a:schemeClr val="tx1"/>
                          </a:solidFill>
                        </a:rPr>
                        <a:t>50,675.41</a:t>
                      </a:r>
                      <a:endParaRPr lang="en-GB" sz="150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rPr>
                        <a:t>To make</a:t>
                      </a:r>
                      <a:r>
                        <a:rPr lang="en-GB" sz="1500" baseline="0" dirty="0">
                          <a:solidFill>
                            <a:schemeClr val="tx1"/>
                          </a:solidFill>
                        </a:rPr>
                        <a:t> the market conducive for traders</a:t>
                      </a:r>
                      <a:endParaRPr lang="en-GB" sz="1500" dirty="0">
                        <a:solidFill>
                          <a:schemeClr val="tx1"/>
                        </a:solidFill>
                      </a:endParaRPr>
                    </a:p>
                  </a:txBody>
                  <a:tcPr/>
                </a:tc>
                <a:extLst>
                  <a:ext uri="{0D108BD9-81ED-4DB2-BD59-A6C34878D82A}">
                    <a16:rowId xmlns:a16="http://schemas.microsoft.com/office/drawing/2014/main" xmlns="" val="10009"/>
                  </a:ext>
                </a:extLst>
              </a:tr>
            </a:tbl>
          </a:graphicData>
        </a:graphic>
      </p:graphicFrame>
      <p:sp>
        <p:nvSpPr>
          <p:cNvPr id="2" name="Slide Number Placeholder 1"/>
          <p:cNvSpPr>
            <a:spLocks noGrp="1"/>
          </p:cNvSpPr>
          <p:nvPr>
            <p:ph type="sldNum" sz="quarter" idx="12"/>
          </p:nvPr>
        </p:nvSpPr>
        <p:spPr>
          <a:xfrm>
            <a:off x="9151775" y="6371524"/>
            <a:ext cx="2743200" cy="365125"/>
          </a:xfrm>
        </p:spPr>
        <p:txBody>
          <a:bodyPr/>
          <a:lstStyle/>
          <a:p>
            <a:fld id="{E04EFAD9-699F-4CA0-94FF-8FDA019BA31A}" type="slidenum">
              <a:rPr lang="en-GB" smtClean="0"/>
              <a:t>33</a:t>
            </a:fld>
            <a:endParaRPr lang="en-GB" dirty="0"/>
          </a:p>
          <a:p>
            <a:endParaRPr lang="en-GB" dirty="0"/>
          </a:p>
        </p:txBody>
      </p:sp>
    </p:spTree>
    <p:extLst>
      <p:ext uri="{BB962C8B-B14F-4D97-AF65-F5344CB8AC3E}">
        <p14:creationId xmlns:p14="http://schemas.microsoft.com/office/powerpoint/2010/main" val="1091637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99184833"/>
              </p:ext>
            </p:extLst>
          </p:nvPr>
        </p:nvGraphicFramePr>
        <p:xfrm>
          <a:off x="279918" y="250852"/>
          <a:ext cx="11607283" cy="6470624"/>
        </p:xfrm>
        <a:graphic>
          <a:graphicData uri="http://schemas.openxmlformats.org/drawingml/2006/table">
            <a:tbl>
              <a:tblPr firstRow="1" bandRow="1">
                <a:tableStyleId>{5C22544A-7EE6-4342-B048-85BDC9FD1C3A}</a:tableStyleId>
              </a:tblPr>
              <a:tblGrid>
                <a:gridCol w="948085">
                  <a:extLst>
                    <a:ext uri="{9D8B030D-6E8A-4147-A177-3AD203B41FA5}">
                      <a16:colId xmlns:a16="http://schemas.microsoft.com/office/drawing/2014/main" xmlns="" val="20000"/>
                    </a:ext>
                  </a:extLst>
                </a:gridCol>
                <a:gridCol w="7720129">
                  <a:extLst>
                    <a:ext uri="{9D8B030D-6E8A-4147-A177-3AD203B41FA5}">
                      <a16:colId xmlns:a16="http://schemas.microsoft.com/office/drawing/2014/main" xmlns="" val="20001"/>
                    </a:ext>
                  </a:extLst>
                </a:gridCol>
                <a:gridCol w="2939069">
                  <a:extLst>
                    <a:ext uri="{9D8B030D-6E8A-4147-A177-3AD203B41FA5}">
                      <a16:colId xmlns:a16="http://schemas.microsoft.com/office/drawing/2014/main" xmlns="" val="20002"/>
                    </a:ext>
                  </a:extLst>
                </a:gridCol>
              </a:tblGrid>
              <a:tr h="1136009">
                <a:tc gridSpan="3">
                  <a:txBody>
                    <a:bodyPr/>
                    <a:lstStyle/>
                    <a:p>
                      <a:pPr algn="ctr"/>
                      <a:r>
                        <a:rPr lang="en-US" sz="4800" dirty="0"/>
                        <a:t>SANITATION BUDGET</a:t>
                      </a:r>
                      <a:endParaRPr lang="en-GB" sz="48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799414">
                <a:tc gridSpan="3">
                  <a:txBody>
                    <a:bodyPr/>
                    <a:lstStyle/>
                    <a:p>
                      <a:pPr algn="ctr"/>
                      <a:r>
                        <a:rPr lang="en-US" sz="3200" dirty="0">
                          <a:latin typeface="Times New Roman" panose="02020603050405020304" pitchFamily="18" charset="0"/>
                          <a:cs typeface="Times New Roman" panose="02020603050405020304" pitchFamily="18" charset="0"/>
                        </a:rPr>
                        <a:t>LIQUID</a:t>
                      </a:r>
                      <a:r>
                        <a:rPr lang="en-US" sz="3200" baseline="0" dirty="0">
                          <a:latin typeface="Times New Roman" panose="02020603050405020304" pitchFamily="18" charset="0"/>
                          <a:cs typeface="Times New Roman" panose="02020603050405020304" pitchFamily="18" charset="0"/>
                        </a:rPr>
                        <a:t> WASTE</a:t>
                      </a:r>
                      <a:endParaRPr lang="en-GB" sz="3200" dirty="0">
                        <a:latin typeface="Times New Roman" panose="02020603050405020304" pitchFamily="18" charset="0"/>
                        <a:cs typeface="Times New Roman" panose="02020603050405020304" pitchFamily="18"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1"/>
                  </a:ext>
                </a:extLst>
              </a:tr>
              <a:tr h="883563">
                <a:tc>
                  <a:txBody>
                    <a:bodyPr/>
                    <a:lstStyle/>
                    <a:p>
                      <a:endParaRPr lang="en-US" dirty="0"/>
                    </a:p>
                    <a:p>
                      <a:r>
                        <a:rPr lang="en-US" dirty="0"/>
                        <a:t>1.</a:t>
                      </a:r>
                      <a:endParaRPr lang="en-GB" dirty="0"/>
                    </a:p>
                  </a:txBody>
                  <a:tcPr/>
                </a:tc>
                <a:tc>
                  <a:txBody>
                    <a:bodyPr/>
                    <a:lstStyle/>
                    <a:p>
                      <a:r>
                        <a:rPr lang="en-US" dirty="0">
                          <a:latin typeface="Times New Roman" panose="02020603050405020304" pitchFamily="18" charset="0"/>
                          <a:cs typeface="Times New Roman" panose="02020603050405020304" pitchFamily="18" charset="0"/>
                        </a:rPr>
                        <a:t>Provision for Fumigation/SIP</a:t>
                      </a:r>
                    </a:p>
                  </a:txBody>
                  <a:tcPr marL="0" marR="0" marT="0" marB="0" anchor="b"/>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350,000.00</a:t>
                      </a:r>
                    </a:p>
                  </a:txBody>
                  <a:tcPr marL="0" marR="0" marT="0" marB="0" anchor="b"/>
                </a:tc>
                <a:extLst>
                  <a:ext uri="{0D108BD9-81ED-4DB2-BD59-A6C34878D82A}">
                    <a16:rowId xmlns:a16="http://schemas.microsoft.com/office/drawing/2014/main" xmlns="" val="10002"/>
                  </a:ext>
                </a:extLst>
              </a:tr>
              <a:tr h="799414">
                <a:tc gridSpan="3">
                  <a:txBody>
                    <a:bodyPr/>
                    <a:lstStyle/>
                    <a:p>
                      <a:pPr algn="ctr"/>
                      <a:r>
                        <a:rPr lang="en-US" sz="3200" dirty="0">
                          <a:solidFill>
                            <a:schemeClr val="tx1"/>
                          </a:solidFill>
                          <a:latin typeface="Times New Roman" panose="02020603050405020304" pitchFamily="18" charset="0"/>
                          <a:cs typeface="Times New Roman" panose="02020603050405020304" pitchFamily="18" charset="0"/>
                        </a:rPr>
                        <a:t>SOLID WASTE</a:t>
                      </a:r>
                      <a:endParaRPr lang="en-GB" sz="3200"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5"/>
                  </a:ext>
                </a:extLst>
              </a:tr>
              <a:tr h="883563">
                <a:tc>
                  <a:txBody>
                    <a:bodyPr/>
                    <a:lstStyle/>
                    <a:p>
                      <a:endParaRPr lang="en-US" dirty="0"/>
                    </a:p>
                    <a:p>
                      <a:r>
                        <a:rPr lang="en-US" dirty="0"/>
                        <a:t>1.</a:t>
                      </a:r>
                      <a:endParaRPr lang="en-GB" dirty="0"/>
                    </a:p>
                  </a:txBody>
                  <a:tcPr/>
                </a:tc>
                <a:tc>
                  <a:txBody>
                    <a:bodyPr/>
                    <a:lstStyle/>
                    <a:p>
                      <a:r>
                        <a:rPr lang="en-US" dirty="0">
                          <a:latin typeface="Times New Roman" panose="02020603050405020304" pitchFamily="18" charset="0"/>
                          <a:cs typeface="Times New Roman" panose="02020603050405020304" pitchFamily="18" charset="0"/>
                        </a:rPr>
                        <a:t>Maintenance</a:t>
                      </a:r>
                      <a:r>
                        <a:rPr lang="en-US" baseline="0" dirty="0">
                          <a:latin typeface="Times New Roman" panose="02020603050405020304" pitchFamily="18" charset="0"/>
                          <a:cs typeface="Times New Roman" panose="02020603050405020304" pitchFamily="18" charset="0"/>
                        </a:rPr>
                        <a:t> of Final Disposal Site</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207,668.76</a:t>
                      </a:r>
                    </a:p>
                  </a:txBody>
                  <a:tcPr/>
                </a:tc>
                <a:extLst>
                  <a:ext uri="{0D108BD9-81ED-4DB2-BD59-A6C34878D82A}">
                    <a16:rowId xmlns:a16="http://schemas.microsoft.com/office/drawing/2014/main" xmlns="" val="10006"/>
                  </a:ext>
                </a:extLst>
              </a:tr>
              <a:tr h="883563">
                <a:tc>
                  <a:txBody>
                    <a:bodyPr/>
                    <a:lstStyle/>
                    <a:p>
                      <a:endParaRPr lang="en-US" dirty="0"/>
                    </a:p>
                    <a:p>
                      <a:r>
                        <a:rPr lang="en-US" dirty="0"/>
                        <a:t>2.</a:t>
                      </a:r>
                      <a:endParaRPr lang="en-GB" dirty="0"/>
                    </a:p>
                  </a:txBody>
                  <a:tcPr/>
                </a:tc>
                <a:tc>
                  <a:txBody>
                    <a:bodyPr/>
                    <a:lstStyle/>
                    <a:p>
                      <a:r>
                        <a:rPr lang="en-US" dirty="0">
                          <a:latin typeface="Times New Roman" panose="02020603050405020304" pitchFamily="18" charset="0"/>
                          <a:cs typeface="Times New Roman" panose="02020603050405020304" pitchFamily="18" charset="0"/>
                        </a:rPr>
                        <a:t>Purchase</a:t>
                      </a:r>
                      <a:r>
                        <a:rPr lang="en-US" baseline="0" dirty="0">
                          <a:latin typeface="Times New Roman" panose="02020603050405020304" pitchFamily="18" charset="0"/>
                          <a:cs typeface="Times New Roman" panose="02020603050405020304" pitchFamily="18" charset="0"/>
                        </a:rPr>
                        <a:t> of Sanitation Equipment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20,000.00</a:t>
                      </a:r>
                    </a:p>
                  </a:txBody>
                  <a:tcPr/>
                </a:tc>
                <a:extLst>
                  <a:ext uri="{0D108BD9-81ED-4DB2-BD59-A6C34878D82A}">
                    <a16:rowId xmlns:a16="http://schemas.microsoft.com/office/drawing/2014/main" xmlns="" val="10007"/>
                  </a:ext>
                </a:extLst>
              </a:tr>
              <a:tr h="542549">
                <a:tc>
                  <a:txBody>
                    <a:bodyPr/>
                    <a:lstStyle/>
                    <a:p>
                      <a:r>
                        <a:rPr lang="en-US" dirty="0"/>
                        <a:t>3</a:t>
                      </a:r>
                      <a:endParaRPr lang="en-GB" dirty="0"/>
                    </a:p>
                  </a:txBody>
                  <a:tcPr/>
                </a:tc>
                <a:tc>
                  <a:txBody>
                    <a:bodyPr/>
                    <a:lstStyle/>
                    <a:p>
                      <a:r>
                        <a:rPr lang="en-US" dirty="0">
                          <a:latin typeface="Times New Roman" panose="02020603050405020304" pitchFamily="18" charset="0"/>
                          <a:cs typeface="Times New Roman" panose="02020603050405020304" pitchFamily="18" charset="0"/>
                        </a:rPr>
                        <a:t>Support</a:t>
                      </a:r>
                      <a:r>
                        <a:rPr lang="en-US" baseline="0" dirty="0">
                          <a:latin typeface="Times New Roman" panose="02020603050405020304" pitchFamily="18" charset="0"/>
                          <a:cs typeface="Times New Roman" panose="02020603050405020304" pitchFamily="18" charset="0"/>
                        </a:rPr>
                        <a:t> toward National Sanitation Day</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40,000.00</a:t>
                      </a:r>
                    </a:p>
                  </a:txBody>
                  <a:tcPr/>
                </a:tc>
                <a:extLst>
                  <a:ext uri="{0D108BD9-81ED-4DB2-BD59-A6C34878D82A}">
                    <a16:rowId xmlns:a16="http://schemas.microsoft.com/office/drawing/2014/main" xmlns="" val="10008"/>
                  </a:ext>
                </a:extLst>
              </a:tr>
              <a:tr h="542549">
                <a:tc>
                  <a:txBody>
                    <a:bodyPr/>
                    <a:lstStyle/>
                    <a:p>
                      <a:endParaRPr lang="en-GB" dirty="0"/>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9"/>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34</a:t>
            </a:fld>
            <a:endParaRPr lang="en-GB" dirty="0"/>
          </a:p>
        </p:txBody>
      </p:sp>
    </p:spTree>
    <p:extLst>
      <p:ext uri="{BB962C8B-B14F-4D97-AF65-F5344CB8AC3E}">
        <p14:creationId xmlns:p14="http://schemas.microsoft.com/office/powerpoint/2010/main" val="2688197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174938"/>
              </p:ext>
            </p:extLst>
          </p:nvPr>
        </p:nvGraphicFramePr>
        <p:xfrm>
          <a:off x="473369" y="76902"/>
          <a:ext cx="10880431" cy="6526783"/>
        </p:xfrm>
        <a:graphic>
          <a:graphicData uri="http://schemas.openxmlformats.org/drawingml/2006/table">
            <a:tbl>
              <a:tblPr firstRow="1" bandRow="1">
                <a:tableStyleId>{5C22544A-7EE6-4342-B048-85BDC9FD1C3A}</a:tableStyleId>
              </a:tblPr>
              <a:tblGrid>
                <a:gridCol w="783508">
                  <a:extLst>
                    <a:ext uri="{9D8B030D-6E8A-4147-A177-3AD203B41FA5}">
                      <a16:colId xmlns:a16="http://schemas.microsoft.com/office/drawing/2014/main" xmlns="" val="20000"/>
                    </a:ext>
                  </a:extLst>
                </a:gridCol>
                <a:gridCol w="7601993">
                  <a:extLst>
                    <a:ext uri="{9D8B030D-6E8A-4147-A177-3AD203B41FA5}">
                      <a16:colId xmlns:a16="http://schemas.microsoft.com/office/drawing/2014/main" xmlns="" val="20001"/>
                    </a:ext>
                  </a:extLst>
                </a:gridCol>
                <a:gridCol w="2494930">
                  <a:extLst>
                    <a:ext uri="{9D8B030D-6E8A-4147-A177-3AD203B41FA5}">
                      <a16:colId xmlns:a16="http://schemas.microsoft.com/office/drawing/2014/main" xmlns="" val="20002"/>
                    </a:ext>
                  </a:extLst>
                </a:gridCol>
              </a:tblGrid>
              <a:tr h="740846">
                <a:tc gridSpan="3">
                  <a:txBody>
                    <a:bodyPr/>
                    <a:lstStyle/>
                    <a:p>
                      <a:pPr algn="ctr"/>
                      <a:r>
                        <a:rPr lang="en-US" sz="3200" dirty="0"/>
                        <a:t>DONOR</a:t>
                      </a:r>
                      <a:r>
                        <a:rPr lang="en-US" sz="3200" baseline="0" dirty="0"/>
                        <a:t> PARTNER (DP) SUPPORT PROGRAMME(CARBON CREDIT</a:t>
                      </a:r>
                      <a:endParaRPr lang="en-GB" sz="32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425216">
                <a:tc>
                  <a:txBody>
                    <a:bodyPr/>
                    <a:lstStyle/>
                    <a:p>
                      <a:endParaRPr lang="en-US" sz="2000" b="1" dirty="0"/>
                    </a:p>
                    <a:p>
                      <a:r>
                        <a:rPr lang="en-US" sz="2000" b="1" dirty="0"/>
                        <a:t>NO.</a:t>
                      </a:r>
                      <a:endParaRPr lang="en-GB" sz="2000" b="1" dirty="0"/>
                    </a:p>
                  </a:txBody>
                  <a:tcPr/>
                </a:tc>
                <a:tc>
                  <a:txBody>
                    <a:bodyPr/>
                    <a:lstStyle/>
                    <a:p>
                      <a:endParaRPr lang="en-US" sz="2000" b="1" dirty="0"/>
                    </a:p>
                    <a:p>
                      <a:r>
                        <a:rPr lang="en-US" sz="2000" b="1" dirty="0"/>
                        <a:t>NAME</a:t>
                      </a:r>
                      <a:r>
                        <a:rPr lang="en-US" sz="2000" b="1" baseline="0" dirty="0"/>
                        <a:t> OF ACTIVITY/PROJECT</a:t>
                      </a:r>
                      <a:endParaRPr lang="en-GB" sz="2000" b="1" dirty="0"/>
                    </a:p>
                  </a:txBody>
                  <a:tcPr/>
                </a:tc>
                <a:tc>
                  <a:txBody>
                    <a:bodyPr/>
                    <a:lstStyle/>
                    <a:p>
                      <a:pPr algn="ctr"/>
                      <a:endParaRPr lang="en-US" sz="2000" b="1" dirty="0"/>
                    </a:p>
                    <a:p>
                      <a:pPr algn="ctr"/>
                      <a:r>
                        <a:rPr lang="en-US" sz="2000" b="1" dirty="0"/>
                        <a:t>BUDGET</a:t>
                      </a:r>
                      <a:endParaRPr lang="en-GB" sz="2000" b="1" dirty="0"/>
                    </a:p>
                  </a:txBody>
                  <a:tcPr/>
                </a:tc>
                <a:extLst>
                  <a:ext uri="{0D108BD9-81ED-4DB2-BD59-A6C34878D82A}">
                    <a16:rowId xmlns:a16="http://schemas.microsoft.com/office/drawing/2014/main" xmlns="" val="10001"/>
                  </a:ext>
                </a:extLst>
              </a:tr>
              <a:tr h="465321">
                <a:tc>
                  <a:txBody>
                    <a:bodyPr/>
                    <a:lstStyle/>
                    <a:p>
                      <a:r>
                        <a:rPr lang="en-GB" sz="1600" dirty="0"/>
                        <a:t>1.</a:t>
                      </a:r>
                    </a:p>
                  </a:txBody>
                  <a:tcPr/>
                </a:tc>
                <a:tc>
                  <a:txBody>
                    <a:bodyPr/>
                    <a:lstStyle/>
                    <a:p>
                      <a:pPr algn="just" fontAlgn="b"/>
                      <a:r>
                        <a:rPr lang="en-US" sz="2400" b="0" i="0" u="none" strike="noStrike" dirty="0">
                          <a:solidFill>
                            <a:srgbClr val="000000"/>
                          </a:solidFill>
                          <a:effectLst/>
                          <a:latin typeface="Calibri" panose="020F0502020204030204" pitchFamily="34" charset="0"/>
                        </a:rPr>
                        <a:t>Gazette Bye-Laws for</a:t>
                      </a:r>
                      <a:r>
                        <a:rPr lang="en-US" sz="2400" b="0" i="0" u="none" strike="noStrike" baseline="0" dirty="0">
                          <a:solidFill>
                            <a:srgbClr val="000000"/>
                          </a:solidFill>
                          <a:effectLst/>
                          <a:latin typeface="Calibri" panose="020F0502020204030204" pitchFamily="34" charset="0"/>
                        </a:rPr>
                        <a:t> (5) Hotspot Intervention Areas</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endParaRPr lang="en-US" sz="2000" b="0" i="0" u="none" strike="noStrike" dirty="0">
                        <a:solidFill>
                          <a:srgbClr val="000000"/>
                        </a:solidFill>
                        <a:effectLst/>
                        <a:latin typeface="Cambria" panose="02040503050406030204" pitchFamily="18" charset="0"/>
                      </a:endParaRPr>
                    </a:p>
                    <a:p>
                      <a:pPr algn="ctr" fontAlgn="ctr"/>
                      <a:r>
                        <a:rPr lang="en-US" sz="2000" b="0" i="0" u="none" strike="noStrike" dirty="0">
                          <a:solidFill>
                            <a:srgbClr val="000000"/>
                          </a:solidFill>
                          <a:effectLst/>
                          <a:latin typeface="Cambria" panose="02040503050406030204" pitchFamily="18" charset="0"/>
                        </a:rPr>
                        <a:t>50,000.00</a:t>
                      </a:r>
                    </a:p>
                  </a:txBody>
                  <a:tcPr marL="9525" marR="9525" marT="9525" marB="0" anchor="ctr"/>
                </a:tc>
                <a:extLst>
                  <a:ext uri="{0D108BD9-81ED-4DB2-BD59-A6C34878D82A}">
                    <a16:rowId xmlns:a16="http://schemas.microsoft.com/office/drawing/2014/main" xmlns="" val="10007"/>
                  </a:ext>
                </a:extLst>
              </a:tr>
              <a:tr h="425515">
                <a:tc>
                  <a:txBody>
                    <a:bodyPr/>
                    <a:lstStyle/>
                    <a:p>
                      <a:endParaRPr lang="en-US" sz="1600" dirty="0"/>
                    </a:p>
                    <a:p>
                      <a:r>
                        <a:rPr lang="en-US" sz="1600" dirty="0"/>
                        <a:t>2.</a:t>
                      </a:r>
                      <a:endParaRPr lang="en-GB" sz="1600" dirty="0"/>
                    </a:p>
                  </a:txBody>
                  <a:tcPr/>
                </a:tc>
                <a:tc>
                  <a:txBody>
                    <a:bodyPr/>
                    <a:lstStyle/>
                    <a:p>
                      <a:pPr algn="just" fontAlgn="b"/>
                      <a:r>
                        <a:rPr lang="en-US" sz="2400" b="0" i="0" u="none" strike="noStrike" dirty="0">
                          <a:solidFill>
                            <a:srgbClr val="000000"/>
                          </a:solidFill>
                          <a:effectLst/>
                          <a:latin typeface="Calibri" panose="020F0502020204030204" pitchFamily="34" charset="0"/>
                        </a:rPr>
                        <a:t>Public Education</a:t>
                      </a:r>
                    </a:p>
                  </a:txBody>
                  <a:tcPr marL="9525" marR="9525" marT="9525" marB="0" anchor="b"/>
                </a:tc>
                <a:tc>
                  <a:txBody>
                    <a:bodyPr/>
                    <a:lstStyle/>
                    <a:p>
                      <a:pPr algn="ctr" fontAlgn="ctr"/>
                      <a:endParaRPr lang="en-US" sz="2000" b="0" i="0" u="none" strike="noStrike" dirty="0">
                        <a:solidFill>
                          <a:srgbClr val="000000"/>
                        </a:solidFill>
                        <a:effectLst/>
                        <a:latin typeface="Cambria" panose="02040503050406030204" pitchFamily="18" charset="0"/>
                      </a:endParaRPr>
                    </a:p>
                    <a:p>
                      <a:pPr algn="ctr" fontAlgn="ctr"/>
                      <a:r>
                        <a:rPr lang="en-US" sz="2000" b="0" i="0" u="none" strike="noStrike" dirty="0">
                          <a:solidFill>
                            <a:srgbClr val="000000"/>
                          </a:solidFill>
                          <a:effectLst/>
                          <a:latin typeface="Cambria" panose="02040503050406030204" pitchFamily="18" charset="0"/>
                        </a:rPr>
                        <a:t>386,000.00</a:t>
                      </a:r>
                    </a:p>
                  </a:txBody>
                  <a:tcPr marL="9525" marR="9525" marT="9525" marB="0" anchor="ctr"/>
                </a:tc>
                <a:extLst>
                  <a:ext uri="{0D108BD9-81ED-4DB2-BD59-A6C34878D82A}">
                    <a16:rowId xmlns:a16="http://schemas.microsoft.com/office/drawing/2014/main" xmlns="" val="10002"/>
                  </a:ext>
                </a:extLst>
              </a:tr>
              <a:tr h="441657">
                <a:tc>
                  <a:txBody>
                    <a:bodyPr/>
                    <a:lstStyle/>
                    <a:p>
                      <a:r>
                        <a:rPr lang="en-GB" sz="1600" dirty="0"/>
                        <a:t>3.</a:t>
                      </a:r>
                    </a:p>
                  </a:txBody>
                  <a:tcPr/>
                </a:tc>
                <a:tc>
                  <a:txBody>
                    <a:bodyPr/>
                    <a:lstStyle/>
                    <a:p>
                      <a:pPr algn="just" fontAlgn="b"/>
                      <a:r>
                        <a:rPr lang="en-US" sz="2400" b="0" i="0" u="none" strike="noStrike" dirty="0">
                          <a:solidFill>
                            <a:srgbClr val="000000"/>
                          </a:solidFill>
                          <a:effectLst/>
                          <a:latin typeface="Calibri" panose="020F0502020204030204" pitchFamily="34" charset="0"/>
                        </a:rPr>
                        <a:t>Support to DPCU</a:t>
                      </a:r>
                      <a:r>
                        <a:rPr lang="en-US" sz="2400" b="0" i="0" u="none" strike="noStrike" baseline="0" dirty="0">
                          <a:solidFill>
                            <a:srgbClr val="000000"/>
                          </a:solidFill>
                          <a:effectLst/>
                          <a:latin typeface="Calibri" panose="020F0502020204030204" pitchFamily="34" charset="0"/>
                        </a:rPr>
                        <a:t> activities </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2000" b="0" i="0" u="none" strike="noStrike" dirty="0">
                          <a:solidFill>
                            <a:srgbClr val="000000"/>
                          </a:solidFill>
                          <a:effectLst/>
                          <a:latin typeface="Cambria" panose="02040503050406030204" pitchFamily="18" charset="0"/>
                        </a:rPr>
                        <a:t>50,000.00</a:t>
                      </a:r>
                    </a:p>
                  </a:txBody>
                  <a:tcPr marL="9525" marR="9525" marT="9525" marB="0" anchor="ctr"/>
                </a:tc>
                <a:extLst>
                  <a:ext uri="{0D108BD9-81ED-4DB2-BD59-A6C34878D82A}">
                    <a16:rowId xmlns:a16="http://schemas.microsoft.com/office/drawing/2014/main" xmlns="" val="10008"/>
                  </a:ext>
                </a:extLst>
              </a:tr>
              <a:tr h="401836">
                <a:tc>
                  <a:txBody>
                    <a:bodyPr/>
                    <a:lstStyle/>
                    <a:p>
                      <a:r>
                        <a:rPr lang="en-GB" sz="1600" dirty="0"/>
                        <a:t>4.</a:t>
                      </a:r>
                    </a:p>
                  </a:txBody>
                  <a:tcPr/>
                </a:tc>
                <a:tc>
                  <a:txBody>
                    <a:bodyPr/>
                    <a:lstStyle/>
                    <a:p>
                      <a:pPr algn="just" fontAlgn="b"/>
                      <a:r>
                        <a:rPr lang="en-US" sz="2400" b="0" i="0" u="none" strike="noStrike" dirty="0">
                          <a:solidFill>
                            <a:srgbClr val="000000"/>
                          </a:solidFill>
                          <a:effectLst/>
                          <a:latin typeface="Calibri" panose="020F0502020204030204" pitchFamily="34" charset="0"/>
                        </a:rPr>
                        <a:t>Capacity Building for Assembly Member on RED</a:t>
                      </a:r>
                      <a:r>
                        <a:rPr lang="en-US" sz="2400" b="0" i="0" u="none" strike="noStrike" baseline="0" dirty="0">
                          <a:solidFill>
                            <a:srgbClr val="000000"/>
                          </a:solidFill>
                          <a:effectLst/>
                          <a:latin typeface="Calibri" panose="020F0502020204030204" pitchFamily="34" charset="0"/>
                        </a:rPr>
                        <a:t>+ </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2000" b="0" i="0" u="none" strike="noStrike" dirty="0">
                          <a:solidFill>
                            <a:srgbClr val="000000"/>
                          </a:solidFill>
                          <a:effectLst/>
                          <a:latin typeface="Cambria" panose="02040503050406030204" pitchFamily="18" charset="0"/>
                        </a:rPr>
                        <a:t>34,000.00</a:t>
                      </a:r>
                    </a:p>
                  </a:txBody>
                  <a:tcPr marL="9525" marR="9525" marT="9525" marB="0" anchor="ctr"/>
                </a:tc>
                <a:extLst>
                  <a:ext uri="{0D108BD9-81ED-4DB2-BD59-A6C34878D82A}">
                    <a16:rowId xmlns:a16="http://schemas.microsoft.com/office/drawing/2014/main" xmlns="" val="10009"/>
                  </a:ext>
                </a:extLst>
              </a:tr>
              <a:tr h="267843">
                <a:tc>
                  <a:txBody>
                    <a:bodyPr/>
                    <a:lstStyle/>
                    <a:p>
                      <a:endParaRPr lang="en-US" sz="1600" dirty="0"/>
                    </a:p>
                    <a:p>
                      <a:r>
                        <a:rPr lang="en-US" sz="1600" dirty="0"/>
                        <a:t>5.</a:t>
                      </a:r>
                      <a:endParaRPr lang="en-GB" sz="1600" dirty="0"/>
                    </a:p>
                  </a:txBody>
                  <a:tcPr/>
                </a:tc>
                <a:tc>
                  <a:txBody>
                    <a:bodyPr/>
                    <a:lstStyle/>
                    <a:p>
                      <a:pPr algn="just" fontAlgn="b"/>
                      <a:r>
                        <a:rPr lang="en-US" sz="2400" b="0" i="0" u="none" strike="noStrike" dirty="0">
                          <a:solidFill>
                            <a:srgbClr val="000000"/>
                          </a:solidFill>
                          <a:effectLst/>
                          <a:latin typeface="Calibri" panose="020F0502020204030204" pitchFamily="34" charset="0"/>
                        </a:rPr>
                        <a:t>Support</a:t>
                      </a:r>
                      <a:r>
                        <a:rPr lang="en-US" sz="2400" b="0" i="0" u="none" strike="noStrike" baseline="0" dirty="0">
                          <a:solidFill>
                            <a:srgbClr val="000000"/>
                          </a:solidFill>
                          <a:effectLst/>
                          <a:latin typeface="Calibri" panose="020F0502020204030204" pitchFamily="34" charset="0"/>
                        </a:rPr>
                        <a:t> women in Agro Chemistry (10 communities)</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2000" b="0" i="0" u="none" strike="noStrike" dirty="0">
                          <a:solidFill>
                            <a:srgbClr val="000000"/>
                          </a:solidFill>
                          <a:effectLst/>
                          <a:latin typeface="Cambria" panose="02040503050406030204" pitchFamily="18" charset="0"/>
                        </a:rPr>
                        <a:t>100,000.00</a:t>
                      </a:r>
                    </a:p>
                  </a:txBody>
                  <a:tcPr marL="9525" marR="9525" marT="9525" marB="0" anchor="ctr"/>
                </a:tc>
                <a:extLst>
                  <a:ext uri="{0D108BD9-81ED-4DB2-BD59-A6C34878D82A}">
                    <a16:rowId xmlns:a16="http://schemas.microsoft.com/office/drawing/2014/main" xmlns="" val="10003"/>
                  </a:ext>
                </a:extLst>
              </a:tr>
              <a:tr h="438733">
                <a:tc>
                  <a:txBody>
                    <a:bodyPr/>
                    <a:lstStyle/>
                    <a:p>
                      <a:r>
                        <a:rPr lang="en-GB" sz="1600" dirty="0"/>
                        <a:t>6.</a:t>
                      </a:r>
                    </a:p>
                  </a:txBody>
                  <a:tcPr/>
                </a:tc>
                <a:tc>
                  <a:txBody>
                    <a:bodyPr/>
                    <a:lstStyle/>
                    <a:p>
                      <a:pPr algn="just" fontAlgn="b"/>
                      <a:r>
                        <a:rPr lang="en-US" sz="2400" b="0" i="0" u="none" strike="noStrike" dirty="0">
                          <a:solidFill>
                            <a:srgbClr val="000000"/>
                          </a:solidFill>
                          <a:effectLst/>
                          <a:latin typeface="Calibri" panose="020F0502020204030204" pitchFamily="34" charset="0"/>
                        </a:rPr>
                        <a:t>Stakeholders Meeting in 5 Hotspot Intervention Areas</a:t>
                      </a:r>
                    </a:p>
                  </a:txBody>
                  <a:tcPr marL="9525" marR="9525" marT="9525" marB="0" anchor="b"/>
                </a:tc>
                <a:tc>
                  <a:txBody>
                    <a:bodyPr/>
                    <a:lstStyle/>
                    <a:p>
                      <a:pPr algn="ctr" fontAlgn="ctr"/>
                      <a:r>
                        <a:rPr lang="en-US" sz="2000" b="0" i="0" u="none" strike="noStrike" dirty="0">
                          <a:solidFill>
                            <a:srgbClr val="000000"/>
                          </a:solidFill>
                          <a:effectLst/>
                          <a:latin typeface="Cambria" panose="02040503050406030204" pitchFamily="18" charset="0"/>
                        </a:rPr>
                        <a:t>50,000.00</a:t>
                      </a:r>
                    </a:p>
                  </a:txBody>
                  <a:tcPr marL="9525" marR="9525" marT="9525" marB="0" anchor="ctr"/>
                </a:tc>
                <a:extLst>
                  <a:ext uri="{0D108BD9-81ED-4DB2-BD59-A6C34878D82A}">
                    <a16:rowId xmlns:a16="http://schemas.microsoft.com/office/drawing/2014/main" xmlns="" val="10010"/>
                  </a:ext>
                </a:extLst>
              </a:tr>
              <a:tr h="416311">
                <a:tc>
                  <a:txBody>
                    <a:bodyPr/>
                    <a:lstStyle/>
                    <a:p>
                      <a:endParaRPr lang="en-US" sz="1600" dirty="0"/>
                    </a:p>
                    <a:p>
                      <a:r>
                        <a:rPr lang="en-US" sz="1600" dirty="0"/>
                        <a:t>7.</a:t>
                      </a:r>
                      <a:endParaRPr lang="en-GB" sz="1600" dirty="0"/>
                    </a:p>
                  </a:txBody>
                  <a:tcPr/>
                </a:tc>
                <a:tc>
                  <a:txBody>
                    <a:bodyPr/>
                    <a:lstStyle/>
                    <a:p>
                      <a:pPr algn="just" fontAlgn="b"/>
                      <a:r>
                        <a:rPr lang="en-US" sz="2400" b="0" i="0" u="none" strike="noStrike" dirty="0">
                          <a:solidFill>
                            <a:srgbClr val="000000"/>
                          </a:solidFill>
                          <a:effectLst/>
                          <a:latin typeface="Calibri" panose="020F0502020204030204" pitchFamily="34" charset="0"/>
                        </a:rPr>
                        <a:t>Climate</a:t>
                      </a:r>
                      <a:r>
                        <a:rPr lang="en-US" sz="2400" b="0" i="0" u="none" strike="noStrike" baseline="0" dirty="0">
                          <a:solidFill>
                            <a:srgbClr val="000000"/>
                          </a:solidFill>
                          <a:effectLst/>
                          <a:latin typeface="Calibri" panose="020F0502020204030204" pitchFamily="34" charset="0"/>
                        </a:rPr>
                        <a:t> </a:t>
                      </a:r>
                      <a:r>
                        <a:rPr lang="en-US" sz="2400" b="0" i="0" u="none" strike="noStrike" dirty="0">
                          <a:solidFill>
                            <a:srgbClr val="000000"/>
                          </a:solidFill>
                          <a:effectLst/>
                          <a:latin typeface="Calibri" panose="020F0502020204030204" pitchFamily="34" charset="0"/>
                        </a:rPr>
                        <a:t>Change mitigation measures (20 Schools)</a:t>
                      </a:r>
                    </a:p>
                  </a:txBody>
                  <a:tcPr marL="9525" marR="9525" marT="9525" marB="0" anchor="b"/>
                </a:tc>
                <a:tc>
                  <a:txBody>
                    <a:bodyPr/>
                    <a:lstStyle/>
                    <a:p>
                      <a:pPr algn="ctr" fontAlgn="ctr"/>
                      <a:r>
                        <a:rPr lang="en-US" sz="2000" b="0" i="0" u="none" strike="noStrike" dirty="0">
                          <a:solidFill>
                            <a:srgbClr val="000000"/>
                          </a:solidFill>
                          <a:effectLst/>
                          <a:latin typeface="Cambria" panose="02040503050406030204" pitchFamily="18" charset="0"/>
                        </a:rPr>
                        <a:t>100,000.00</a:t>
                      </a:r>
                    </a:p>
                  </a:txBody>
                  <a:tcPr marL="9525" marR="9525" marT="9525" marB="0" anchor="ctr"/>
                </a:tc>
                <a:extLst>
                  <a:ext uri="{0D108BD9-81ED-4DB2-BD59-A6C34878D82A}">
                    <a16:rowId xmlns:a16="http://schemas.microsoft.com/office/drawing/2014/main" xmlns="" val="10004"/>
                  </a:ext>
                </a:extLst>
              </a:tr>
              <a:tr h="308829">
                <a:tc>
                  <a:txBody>
                    <a:bodyPr/>
                    <a:lstStyle/>
                    <a:p>
                      <a:endParaRPr lang="en-US" sz="1600" dirty="0"/>
                    </a:p>
                    <a:p>
                      <a:r>
                        <a:rPr lang="en-US" sz="1600" dirty="0"/>
                        <a:t>8.</a:t>
                      </a:r>
                      <a:endParaRPr lang="en-GB" sz="1600" dirty="0"/>
                    </a:p>
                  </a:txBody>
                  <a:tcPr/>
                </a:tc>
                <a:tc>
                  <a:txBody>
                    <a:bodyPr/>
                    <a:lstStyle/>
                    <a:p>
                      <a:pPr algn="just" fontAlgn="b"/>
                      <a:r>
                        <a:rPr lang="en-US" sz="2400" b="0" i="0" u="none" strike="noStrike" dirty="0">
                          <a:solidFill>
                            <a:srgbClr val="000000"/>
                          </a:solidFill>
                          <a:effectLst/>
                          <a:latin typeface="Calibri" panose="020F0502020204030204" pitchFamily="34" charset="0"/>
                        </a:rPr>
                        <a:t>Monitoring and evaluation</a:t>
                      </a:r>
                    </a:p>
                  </a:txBody>
                  <a:tcPr marL="9525" marR="9525" marT="9525" marB="0" anchor="b"/>
                </a:tc>
                <a:tc>
                  <a:txBody>
                    <a:bodyPr/>
                    <a:lstStyle/>
                    <a:p>
                      <a:pPr algn="ctr" fontAlgn="ctr"/>
                      <a:r>
                        <a:rPr lang="en-US" sz="2000" b="0" i="0" u="none" strike="noStrike" dirty="0">
                          <a:solidFill>
                            <a:srgbClr val="000000"/>
                          </a:solidFill>
                          <a:effectLst/>
                          <a:latin typeface="Cambria" panose="02040503050406030204" pitchFamily="18" charset="0"/>
                        </a:rPr>
                        <a:t>30,000.00</a:t>
                      </a:r>
                    </a:p>
                  </a:txBody>
                  <a:tcPr marL="9525" marR="9525" marT="9525" marB="0" anchor="ctr"/>
                </a:tc>
                <a:extLst>
                  <a:ext uri="{0D108BD9-81ED-4DB2-BD59-A6C34878D82A}">
                    <a16:rowId xmlns:a16="http://schemas.microsoft.com/office/drawing/2014/main" xmlns="" val="10005"/>
                  </a:ext>
                </a:extLst>
              </a:tr>
              <a:tr h="501107">
                <a:tc>
                  <a:txBody>
                    <a:bodyPr/>
                    <a:lstStyle/>
                    <a:p>
                      <a:endParaRPr lang="en-GB" sz="2400" b="1" dirty="0"/>
                    </a:p>
                  </a:txBody>
                  <a:tcPr/>
                </a:tc>
                <a:tc>
                  <a:txBody>
                    <a:bodyPr/>
                    <a:lstStyle/>
                    <a:p>
                      <a:r>
                        <a:rPr lang="en-US" sz="2400" b="1" dirty="0"/>
                        <a:t>Total</a:t>
                      </a:r>
                    </a:p>
                  </a:txBody>
                  <a:tcPr/>
                </a:tc>
                <a:tc>
                  <a:txBody>
                    <a:bodyPr/>
                    <a:lstStyle/>
                    <a:p>
                      <a:pPr algn="ctr"/>
                      <a:r>
                        <a:rPr lang="en-US" sz="2400" b="1" dirty="0"/>
                        <a:t>800,000.00</a:t>
                      </a:r>
                    </a:p>
                  </a:txBody>
                  <a:tcPr/>
                </a:tc>
                <a:extLst>
                  <a:ext uri="{0D108BD9-81ED-4DB2-BD59-A6C34878D82A}">
                    <a16:rowId xmlns:a16="http://schemas.microsoft.com/office/drawing/2014/main" xmlns="" val="10006"/>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35</a:t>
            </a:fld>
            <a:endParaRPr lang="en-GB"/>
          </a:p>
        </p:txBody>
      </p:sp>
    </p:spTree>
    <p:extLst>
      <p:ext uri="{BB962C8B-B14F-4D97-AF65-F5344CB8AC3E}">
        <p14:creationId xmlns:p14="http://schemas.microsoft.com/office/powerpoint/2010/main" val="154660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86321467"/>
              </p:ext>
            </p:extLst>
          </p:nvPr>
        </p:nvGraphicFramePr>
        <p:xfrm>
          <a:off x="265090" y="545125"/>
          <a:ext cx="11088710" cy="4775021"/>
        </p:xfrm>
        <a:graphic>
          <a:graphicData uri="http://schemas.openxmlformats.org/drawingml/2006/table">
            <a:tbl>
              <a:tblPr firstRow="1" bandRow="1">
                <a:tableStyleId>{5C22544A-7EE6-4342-B048-85BDC9FD1C3A}</a:tableStyleId>
              </a:tblPr>
              <a:tblGrid>
                <a:gridCol w="759421">
                  <a:extLst>
                    <a:ext uri="{9D8B030D-6E8A-4147-A177-3AD203B41FA5}">
                      <a16:colId xmlns:a16="http://schemas.microsoft.com/office/drawing/2014/main" xmlns="" val="20000"/>
                    </a:ext>
                  </a:extLst>
                </a:gridCol>
                <a:gridCol w="8064694">
                  <a:extLst>
                    <a:ext uri="{9D8B030D-6E8A-4147-A177-3AD203B41FA5}">
                      <a16:colId xmlns:a16="http://schemas.microsoft.com/office/drawing/2014/main" xmlns="" val="20001"/>
                    </a:ext>
                  </a:extLst>
                </a:gridCol>
                <a:gridCol w="2264595">
                  <a:extLst>
                    <a:ext uri="{9D8B030D-6E8A-4147-A177-3AD203B41FA5}">
                      <a16:colId xmlns:a16="http://schemas.microsoft.com/office/drawing/2014/main" xmlns="" val="20002"/>
                    </a:ext>
                  </a:extLst>
                </a:gridCol>
              </a:tblGrid>
              <a:tr h="956498">
                <a:tc gridSpan="3">
                  <a:txBody>
                    <a:bodyPr/>
                    <a:lstStyle/>
                    <a:p>
                      <a:pPr algn="ctr"/>
                      <a:r>
                        <a:rPr lang="en-US" sz="3200" dirty="0"/>
                        <a:t>DONOR</a:t>
                      </a:r>
                      <a:r>
                        <a:rPr lang="en-US" sz="3200" baseline="0" dirty="0"/>
                        <a:t> PARTNER (DP) SUPPORT PROGRAMME (SAFETY NET)</a:t>
                      </a:r>
                      <a:endParaRPr lang="en-GB" sz="3200"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1057183">
                <a:tc>
                  <a:txBody>
                    <a:bodyPr/>
                    <a:lstStyle/>
                    <a:p>
                      <a:endParaRPr lang="en-US" b="1" dirty="0"/>
                    </a:p>
                    <a:p>
                      <a:r>
                        <a:rPr lang="en-US" b="1" dirty="0"/>
                        <a:t>NO.</a:t>
                      </a:r>
                      <a:endParaRPr lang="en-GB" b="1" dirty="0"/>
                    </a:p>
                  </a:txBody>
                  <a:tcPr/>
                </a:tc>
                <a:tc>
                  <a:txBody>
                    <a:bodyPr/>
                    <a:lstStyle/>
                    <a:p>
                      <a:endParaRPr lang="en-US" b="1" dirty="0"/>
                    </a:p>
                    <a:p>
                      <a:r>
                        <a:rPr lang="en-US" b="1" dirty="0"/>
                        <a:t>NAME</a:t>
                      </a:r>
                      <a:r>
                        <a:rPr lang="en-US" b="1" baseline="0" dirty="0"/>
                        <a:t> OF ACTIVITY/PROJECT</a:t>
                      </a:r>
                      <a:endParaRPr lang="en-GB" b="1" dirty="0"/>
                    </a:p>
                  </a:txBody>
                  <a:tcPr/>
                </a:tc>
                <a:tc>
                  <a:txBody>
                    <a:bodyPr/>
                    <a:lstStyle/>
                    <a:p>
                      <a:endParaRPr lang="en-US" b="1" dirty="0"/>
                    </a:p>
                    <a:p>
                      <a:r>
                        <a:rPr lang="en-US" b="1" dirty="0"/>
                        <a:t>BUDGET</a:t>
                      </a:r>
                      <a:endParaRPr lang="en-GB" b="1" dirty="0"/>
                    </a:p>
                  </a:txBody>
                  <a:tcPr/>
                </a:tc>
                <a:extLst>
                  <a:ext uri="{0D108BD9-81ED-4DB2-BD59-A6C34878D82A}">
                    <a16:rowId xmlns:a16="http://schemas.microsoft.com/office/drawing/2014/main" xmlns="" val="10001"/>
                  </a:ext>
                </a:extLst>
              </a:tr>
              <a:tr h="1057183">
                <a:tc>
                  <a:txBody>
                    <a:bodyPr/>
                    <a:lstStyle/>
                    <a:p>
                      <a:endParaRPr lang="en-US" dirty="0"/>
                    </a:p>
                    <a:p>
                      <a:r>
                        <a:rPr lang="en-US" dirty="0"/>
                        <a:t>1.</a:t>
                      </a:r>
                      <a:endParaRPr lang="en-GB" dirty="0"/>
                    </a:p>
                  </a:txBody>
                  <a:tcPr/>
                </a:tc>
                <a:tc>
                  <a:txBody>
                    <a:bodyPr/>
                    <a:lstStyle/>
                    <a:p>
                      <a:r>
                        <a:rPr lang="en-US" dirty="0"/>
                        <a:t>Purchase</a:t>
                      </a:r>
                      <a:r>
                        <a:rPr lang="en-US" baseline="0" dirty="0"/>
                        <a:t> of Materials and Equipment</a:t>
                      </a:r>
                      <a:endParaRPr lang="en-US" dirty="0"/>
                    </a:p>
                  </a:txBody>
                  <a:tcPr/>
                </a:tc>
                <a:tc>
                  <a:txBody>
                    <a:bodyPr/>
                    <a:lstStyle/>
                    <a:p>
                      <a:r>
                        <a:rPr lang="en-US" dirty="0"/>
                        <a:t>120,000.00</a:t>
                      </a:r>
                    </a:p>
                  </a:txBody>
                  <a:tcPr/>
                </a:tc>
                <a:extLst>
                  <a:ext uri="{0D108BD9-81ED-4DB2-BD59-A6C34878D82A}">
                    <a16:rowId xmlns:a16="http://schemas.microsoft.com/office/drawing/2014/main" xmlns="" val="10002"/>
                  </a:ext>
                </a:extLst>
              </a:tr>
              <a:tr h="1057183">
                <a:tc>
                  <a:txBody>
                    <a:bodyPr/>
                    <a:lstStyle/>
                    <a:p>
                      <a:endParaRPr lang="en-US" dirty="0"/>
                    </a:p>
                    <a:p>
                      <a:r>
                        <a:rPr lang="en-US" dirty="0"/>
                        <a:t>2.</a:t>
                      </a:r>
                      <a:endParaRPr lang="en-GB" dirty="0"/>
                    </a:p>
                  </a:txBody>
                  <a:tcPr/>
                </a:tc>
                <a:tc>
                  <a:txBody>
                    <a:bodyPr/>
                    <a:lstStyle/>
                    <a:p>
                      <a:r>
                        <a:rPr lang="en-US" dirty="0"/>
                        <a:t>Purchase</a:t>
                      </a:r>
                      <a:r>
                        <a:rPr lang="en-US" baseline="0" dirty="0"/>
                        <a:t> of Fuel and payment of Allowance for M&amp; E Activities</a:t>
                      </a:r>
                      <a:endParaRPr lang="en-US" dirty="0"/>
                    </a:p>
                  </a:txBody>
                  <a:tcPr/>
                </a:tc>
                <a:tc>
                  <a:txBody>
                    <a:bodyPr/>
                    <a:lstStyle/>
                    <a:p>
                      <a:r>
                        <a:rPr lang="en-US" dirty="0"/>
                        <a:t>80,000.00</a:t>
                      </a:r>
                    </a:p>
                  </a:txBody>
                  <a:tcPr/>
                </a:tc>
                <a:extLst>
                  <a:ext uri="{0D108BD9-81ED-4DB2-BD59-A6C34878D82A}">
                    <a16:rowId xmlns:a16="http://schemas.microsoft.com/office/drawing/2014/main" xmlns="" val="10003"/>
                  </a:ext>
                </a:extLst>
              </a:tr>
              <a:tr h="646974">
                <a:tc>
                  <a:txBody>
                    <a:bodyPr/>
                    <a:lstStyle/>
                    <a:p>
                      <a:endParaRPr lang="en-GB" sz="2000" b="1" dirty="0"/>
                    </a:p>
                  </a:txBody>
                  <a:tcPr/>
                </a:tc>
                <a:tc>
                  <a:txBody>
                    <a:bodyPr/>
                    <a:lstStyle/>
                    <a:p>
                      <a:r>
                        <a:rPr lang="en-US" sz="2000" b="1" dirty="0"/>
                        <a:t>TOTAL</a:t>
                      </a:r>
                    </a:p>
                  </a:txBody>
                  <a:tcPr/>
                </a:tc>
                <a:tc>
                  <a:txBody>
                    <a:bodyPr/>
                    <a:lstStyle/>
                    <a:p>
                      <a:r>
                        <a:rPr lang="en-US" sz="2000" b="1" dirty="0"/>
                        <a:t>200,000.00</a:t>
                      </a:r>
                    </a:p>
                  </a:txBody>
                  <a:tcPr/>
                </a:tc>
                <a:extLst>
                  <a:ext uri="{0D108BD9-81ED-4DB2-BD59-A6C34878D82A}">
                    <a16:rowId xmlns:a16="http://schemas.microsoft.com/office/drawing/2014/main" xmlns="" val="10006"/>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36</a:t>
            </a:fld>
            <a:endParaRPr lang="en-GB"/>
          </a:p>
        </p:txBody>
      </p:sp>
    </p:spTree>
    <p:extLst>
      <p:ext uri="{BB962C8B-B14F-4D97-AF65-F5344CB8AC3E}">
        <p14:creationId xmlns:p14="http://schemas.microsoft.com/office/powerpoint/2010/main" val="3435427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60377338"/>
              </p:ext>
            </p:extLst>
          </p:nvPr>
        </p:nvGraphicFramePr>
        <p:xfrm>
          <a:off x="335902" y="130625"/>
          <a:ext cx="11476653" cy="6471715"/>
        </p:xfrm>
        <a:graphic>
          <a:graphicData uri="http://schemas.openxmlformats.org/drawingml/2006/table">
            <a:tbl>
              <a:tblPr>
                <a:tableStyleId>{5C22544A-7EE6-4342-B048-85BDC9FD1C3A}</a:tableStyleId>
              </a:tblPr>
              <a:tblGrid>
                <a:gridCol w="6514236"/>
                <a:gridCol w="1688245"/>
                <a:gridCol w="3274172"/>
              </a:tblGrid>
              <a:tr h="427850">
                <a:tc gridSpan="3">
                  <a:txBody>
                    <a:bodyPr/>
                    <a:lstStyle/>
                    <a:p>
                      <a:pPr algn="ctr" fontAlgn="b"/>
                      <a:r>
                        <a:rPr lang="en-US" sz="2000" b="1" u="none" strike="noStrike" dirty="0">
                          <a:effectLst/>
                        </a:rPr>
                        <a:t>GOG - COMPENSATION</a:t>
                      </a:r>
                      <a:endParaRPr lang="en-US" sz="20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427850">
                <a:tc>
                  <a:txBody>
                    <a:bodyPr/>
                    <a:lstStyle/>
                    <a:p>
                      <a:pPr algn="l" fontAlgn="b"/>
                      <a:r>
                        <a:rPr lang="en-US" sz="2000" u="none" strike="noStrike" dirty="0" smtClean="0">
                          <a:effectLst/>
                        </a:rPr>
                        <a:t>CENTRAL </a:t>
                      </a:r>
                      <a:r>
                        <a:rPr lang="en-US" sz="2000" u="none" strike="noStrike" dirty="0">
                          <a:effectLst/>
                        </a:rPr>
                        <a:t>ADMINISTRATION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62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   3,687,217.49 </a:t>
                      </a:r>
                      <a:endParaRPr lang="en-US" sz="2000" b="0" i="0" u="none" strike="noStrike" dirty="0">
                        <a:solidFill>
                          <a:srgbClr val="000000"/>
                        </a:solidFill>
                        <a:effectLst/>
                        <a:latin typeface="Calibri" panose="020F0502020204030204" pitchFamily="34" charset="0"/>
                      </a:endParaRPr>
                    </a:p>
                  </a:txBody>
                  <a:tcPr marL="9525" marR="9525" marT="9525" marB="0" anchor="b"/>
                </a:tc>
              </a:tr>
              <a:tr h="427850">
                <a:tc>
                  <a:txBody>
                    <a:bodyPr/>
                    <a:lstStyle/>
                    <a:p>
                      <a:pPr algn="l" fontAlgn="b"/>
                      <a:r>
                        <a:rPr lang="en-US" sz="2000" u="none" strike="noStrike" dirty="0">
                          <a:effectLst/>
                        </a:rPr>
                        <a:t>REVENUE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      185,063.64 </a:t>
                      </a:r>
                      <a:endParaRPr lang="en-US" sz="2000" b="0" i="0" u="none" strike="noStrike" dirty="0">
                        <a:solidFill>
                          <a:srgbClr val="000000"/>
                        </a:solidFill>
                        <a:effectLst/>
                        <a:latin typeface="Calibri" panose="020F0502020204030204" pitchFamily="34" charset="0"/>
                      </a:endParaRPr>
                    </a:p>
                  </a:txBody>
                  <a:tcPr marL="9525" marR="9525" marT="9525" marB="0" anchor="b"/>
                </a:tc>
              </a:tr>
              <a:tr h="427850">
                <a:tc>
                  <a:txBody>
                    <a:bodyPr/>
                    <a:lstStyle/>
                    <a:p>
                      <a:pPr algn="l" fontAlgn="b"/>
                      <a:r>
                        <a:rPr lang="en-US" sz="2000" u="none" strike="noStrike" dirty="0">
                          <a:effectLst/>
                        </a:rPr>
                        <a:t>AGRIC</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      714,714.26 </a:t>
                      </a:r>
                      <a:endParaRPr lang="en-US" sz="2000" b="0" i="0" u="none" strike="noStrike" dirty="0">
                        <a:solidFill>
                          <a:srgbClr val="000000"/>
                        </a:solidFill>
                        <a:effectLst/>
                        <a:latin typeface="Calibri" panose="020F0502020204030204" pitchFamily="34" charset="0"/>
                      </a:endParaRPr>
                    </a:p>
                  </a:txBody>
                  <a:tcPr marL="9525" marR="9525" marT="9525" marB="0" anchor="b"/>
                </a:tc>
              </a:tr>
              <a:tr h="427850">
                <a:tc>
                  <a:txBody>
                    <a:bodyPr/>
                    <a:lstStyle/>
                    <a:p>
                      <a:pPr algn="l" fontAlgn="b"/>
                      <a:r>
                        <a:rPr lang="en-US" sz="2000" u="none" strike="noStrike" dirty="0">
                          <a:effectLst/>
                        </a:rPr>
                        <a:t>PHYSICAL PLANNING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         90,547.33 </a:t>
                      </a:r>
                      <a:endParaRPr lang="en-US" sz="2000" b="0" i="0" u="none" strike="noStrike" dirty="0">
                        <a:solidFill>
                          <a:srgbClr val="000000"/>
                        </a:solidFill>
                        <a:effectLst/>
                        <a:latin typeface="Calibri" panose="020F0502020204030204" pitchFamily="34" charset="0"/>
                      </a:endParaRPr>
                    </a:p>
                  </a:txBody>
                  <a:tcPr marL="9525" marR="9525" marT="9525" marB="0" anchor="b"/>
                </a:tc>
              </a:tr>
              <a:tr h="481815">
                <a:tc>
                  <a:txBody>
                    <a:bodyPr/>
                    <a:lstStyle/>
                    <a:p>
                      <a:pPr algn="l" fontAlgn="b"/>
                      <a:r>
                        <a:rPr lang="en-US" sz="2000" u="none" strike="noStrike" dirty="0">
                          <a:effectLst/>
                        </a:rPr>
                        <a:t>SOCIAL WELFARE AND COMMUNITY DEVELOPMENT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      229,403.45 </a:t>
                      </a:r>
                      <a:endParaRPr lang="en-US" sz="2000" b="0" i="0" u="none" strike="noStrike" dirty="0">
                        <a:solidFill>
                          <a:srgbClr val="000000"/>
                        </a:solidFill>
                        <a:effectLst/>
                        <a:latin typeface="Calibri" panose="020F0502020204030204" pitchFamily="34" charset="0"/>
                      </a:endParaRPr>
                    </a:p>
                  </a:txBody>
                  <a:tcPr marL="9525" marR="9525" marT="9525" marB="0" anchor="b"/>
                </a:tc>
              </a:tr>
              <a:tr h="427850">
                <a:tc>
                  <a:txBody>
                    <a:bodyPr/>
                    <a:lstStyle/>
                    <a:p>
                      <a:pPr algn="l" fontAlgn="b"/>
                      <a:r>
                        <a:rPr lang="en-US" sz="2000" u="none" strike="noStrike" dirty="0">
                          <a:effectLst/>
                        </a:rPr>
                        <a:t>WORKS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      487,652.07 </a:t>
                      </a:r>
                      <a:endParaRPr lang="en-US" sz="2000" b="0" i="0" u="none" strike="noStrike" dirty="0">
                        <a:solidFill>
                          <a:srgbClr val="000000"/>
                        </a:solidFill>
                        <a:effectLst/>
                        <a:latin typeface="Calibri" panose="020F0502020204030204" pitchFamily="34" charset="0"/>
                      </a:endParaRPr>
                    </a:p>
                  </a:txBody>
                  <a:tcPr marL="9525" marR="9525" marT="9525" marB="0" anchor="b"/>
                </a:tc>
              </a:tr>
              <a:tr h="427850">
                <a:tc>
                  <a:txBody>
                    <a:bodyPr/>
                    <a:lstStyle/>
                    <a:p>
                      <a:pPr algn="l" fontAlgn="b"/>
                      <a:r>
                        <a:rPr lang="en-US" sz="2000" u="none" strike="noStrike" dirty="0">
                          <a:effectLst/>
                        </a:rPr>
                        <a:t>HUMAN RESOURCE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      213,278.57 </a:t>
                      </a:r>
                      <a:endParaRPr lang="en-US" sz="2000" b="0" i="0" u="none" strike="noStrike" dirty="0">
                        <a:solidFill>
                          <a:srgbClr val="000000"/>
                        </a:solidFill>
                        <a:effectLst/>
                        <a:latin typeface="Calibri" panose="020F0502020204030204" pitchFamily="34" charset="0"/>
                      </a:endParaRPr>
                    </a:p>
                  </a:txBody>
                  <a:tcPr marL="9525" marR="9525" marT="9525" marB="0" anchor="b"/>
                </a:tc>
              </a:tr>
              <a:tr h="427850">
                <a:tc>
                  <a:txBody>
                    <a:bodyPr/>
                    <a:lstStyle/>
                    <a:p>
                      <a:pPr algn="l" fontAlgn="b"/>
                      <a:r>
                        <a:rPr lang="en-US" sz="2000" u="none" strike="noStrike" dirty="0">
                          <a:effectLst/>
                        </a:rPr>
                        <a:t>STATISTICS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      145,161.73 </a:t>
                      </a:r>
                      <a:endParaRPr lang="en-US" sz="2000" b="0" i="0" u="none" strike="noStrike" dirty="0">
                        <a:solidFill>
                          <a:srgbClr val="000000"/>
                        </a:solidFill>
                        <a:effectLst/>
                        <a:latin typeface="Calibri" panose="020F0502020204030204" pitchFamily="34" charset="0"/>
                      </a:endParaRPr>
                    </a:p>
                  </a:txBody>
                  <a:tcPr marL="9525" marR="9525" marT="9525" marB="0" anchor="b"/>
                </a:tc>
              </a:tr>
              <a:tr h="427850">
                <a:tc>
                  <a:txBody>
                    <a:bodyPr/>
                    <a:lstStyle/>
                    <a:p>
                      <a:pPr algn="l" fontAlgn="b"/>
                      <a:r>
                        <a:rPr lang="en-US" sz="2000" b="1" u="none" strike="noStrike" dirty="0">
                          <a:effectLst/>
                        </a:rPr>
                        <a:t> </a:t>
                      </a:r>
                      <a:r>
                        <a:rPr lang="en-US" sz="2000" b="1" u="none" strike="noStrike" dirty="0" smtClean="0">
                          <a:effectLst/>
                        </a:rPr>
                        <a:t>SUB - TOTAL</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u="none" strike="noStrike" dirty="0">
                          <a:effectLst/>
                        </a:rPr>
                        <a:t>95</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u="none" strike="noStrike" dirty="0">
                          <a:effectLst/>
                        </a:rPr>
                        <a:t>   5,753,038.54 </a:t>
                      </a:r>
                      <a:endParaRPr lang="en-US" sz="2000" b="1" i="0" u="none" strike="noStrike" dirty="0">
                        <a:solidFill>
                          <a:srgbClr val="000000"/>
                        </a:solidFill>
                        <a:effectLst/>
                        <a:latin typeface="Calibri" panose="020F0502020204030204" pitchFamily="34" charset="0"/>
                      </a:endParaRPr>
                    </a:p>
                  </a:txBody>
                  <a:tcPr marL="9525" marR="9525" marT="9525" marB="0" anchor="b"/>
                </a:tc>
              </a:tr>
              <a:tr h="427850">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tc>
              </a:tr>
              <a:tr h="427850">
                <a:tc gridSpan="3">
                  <a:txBody>
                    <a:bodyPr/>
                    <a:lstStyle/>
                    <a:p>
                      <a:pPr algn="ctr" fontAlgn="b"/>
                      <a:r>
                        <a:rPr lang="en-US" sz="2000" b="1" u="none" strike="noStrike" dirty="0">
                          <a:solidFill>
                            <a:schemeClr val="tx1"/>
                          </a:solidFill>
                          <a:effectLst/>
                        </a:rPr>
                        <a:t>IGF STAFF SALARIES</a:t>
                      </a:r>
                      <a:endParaRPr lang="en-US" sz="2000" b="1" i="0" u="none" strike="noStrike" dirty="0">
                        <a:solidFill>
                          <a:schemeClr val="tx1"/>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427850">
                <a:tc>
                  <a:txBody>
                    <a:bodyPr/>
                    <a:lstStyle/>
                    <a:p>
                      <a:pPr algn="l" fontAlgn="b"/>
                      <a:r>
                        <a:rPr lang="en-US" sz="2000" u="none" strike="noStrike" dirty="0">
                          <a:effectLst/>
                        </a:rPr>
                        <a:t>ASSEMBLY CASUAL WORKERS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         95,236.49 </a:t>
                      </a:r>
                      <a:endParaRPr lang="en-US" sz="2000" b="0" i="0" u="none" strike="noStrike" dirty="0">
                        <a:solidFill>
                          <a:srgbClr val="000000"/>
                        </a:solidFill>
                        <a:effectLst/>
                        <a:latin typeface="Calibri" panose="020F0502020204030204" pitchFamily="34" charset="0"/>
                      </a:endParaRPr>
                    </a:p>
                  </a:txBody>
                  <a:tcPr marL="9525" marR="9525" marT="9525" marB="0" anchor="b"/>
                </a:tc>
              </a:tr>
              <a:tr h="427850">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marB="0" anchor="b"/>
                </a:tc>
              </a:tr>
              <a:tr h="427850">
                <a:tc>
                  <a:txBody>
                    <a:bodyPr/>
                    <a:lstStyle/>
                    <a:p>
                      <a:pPr algn="l" fontAlgn="b"/>
                      <a:r>
                        <a:rPr lang="en-US" sz="2000" b="1" i="0" u="none" strike="noStrike" dirty="0" smtClean="0">
                          <a:solidFill>
                            <a:srgbClr val="000000"/>
                          </a:solidFill>
                          <a:effectLst/>
                          <a:latin typeface="Calibri" panose="020F0502020204030204" pitchFamily="34" charset="0"/>
                        </a:rPr>
                        <a:t>GRAND TOTAL</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smtClean="0">
                          <a:solidFill>
                            <a:srgbClr val="000000"/>
                          </a:solidFill>
                          <a:effectLst/>
                          <a:latin typeface="Calibri" panose="020F0502020204030204" pitchFamily="34" charset="0"/>
                        </a:rPr>
                        <a:t>110</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b="1" i="0" u="none" strike="noStrike" dirty="0" smtClean="0">
                          <a:solidFill>
                            <a:srgbClr val="000000"/>
                          </a:solidFill>
                          <a:effectLst/>
                          <a:latin typeface="Calibri" panose="020F0502020204030204" pitchFamily="34" charset="0"/>
                        </a:rPr>
                        <a:t>5,848,275.03</a:t>
                      </a:r>
                      <a:endParaRPr lang="en-US" sz="20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4" name="Slide Number Placeholder 3"/>
          <p:cNvSpPr>
            <a:spLocks noGrp="1"/>
          </p:cNvSpPr>
          <p:nvPr>
            <p:ph type="sldNum" sz="quarter" idx="12"/>
          </p:nvPr>
        </p:nvSpPr>
        <p:spPr/>
        <p:txBody>
          <a:bodyPr/>
          <a:lstStyle/>
          <a:p>
            <a:fld id="{E04EFAD9-699F-4CA0-94FF-8FDA019BA31A}" type="slidenum">
              <a:rPr lang="en-GB" smtClean="0"/>
              <a:t>37</a:t>
            </a:fld>
            <a:endParaRPr lang="en-GB"/>
          </a:p>
        </p:txBody>
      </p:sp>
    </p:spTree>
    <p:extLst>
      <p:ext uri="{BB962C8B-B14F-4D97-AF65-F5344CB8AC3E}">
        <p14:creationId xmlns:p14="http://schemas.microsoft.com/office/powerpoint/2010/main" val="423477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ts val="900"/>
              </a:lnSpc>
            </a:pPr>
            <a:r>
              <a:rPr lang="en-US" i="1" baseline="30000" dirty="0"/>
              <a:t>© 2018. All rights reserved. No part of this publication may be stored in a retrieval system or</a:t>
            </a:r>
            <a:br>
              <a:rPr lang="en-US" i="1" baseline="30000" dirty="0"/>
            </a:br>
            <a:r>
              <a:rPr lang="en-US" i="1" baseline="30000" dirty="0"/>
              <a:t>transmitted in any or by any means, electronic, mechanical, photocopying, recording or otherwise without the prior</a:t>
            </a:r>
            <a:r>
              <a:rPr lang="en-US" dirty="0"/>
              <a:t/>
            </a:r>
            <a:br>
              <a:rPr lang="en-US" dirty="0"/>
            </a:br>
            <a:r>
              <a:rPr lang="en-US" i="1" baseline="30000" dirty="0"/>
              <a:t>written permission of the Ministry of Finance</a:t>
            </a:r>
            <a:endParaRPr lang="en-GB" dirty="0"/>
          </a:p>
        </p:txBody>
      </p:sp>
      <p:sp>
        <p:nvSpPr>
          <p:cNvPr id="3" name="Title 7"/>
          <p:cNvSpPr txBox="1">
            <a:spLocks/>
          </p:cNvSpPr>
          <p:nvPr/>
        </p:nvSpPr>
        <p:spPr>
          <a:xfrm>
            <a:off x="4775020" y="1442215"/>
            <a:ext cx="2352947" cy="947797"/>
          </a:xfrm>
          <a:prstGeom prst="rect">
            <a:avLst/>
          </a:prstGeom>
        </p:spPr>
        <p:txBody>
          <a:bodyPr/>
          <a:lstStyle>
            <a:lvl1pPr algn="l" defTabSz="514350" rtl="0" eaLnBrk="1" latinLnBrk="0" hangingPunct="1">
              <a:lnSpc>
                <a:spcPct val="90000"/>
              </a:lnSpc>
              <a:spcBef>
                <a:spcPct val="0"/>
              </a:spcBef>
              <a:buNone/>
              <a:defRPr sz="2800" b="1" i="0" kern="1200">
                <a:solidFill>
                  <a:schemeClr val="tx1"/>
                </a:solidFill>
                <a:latin typeface="+mj-lt"/>
                <a:ea typeface="+mj-ea"/>
                <a:cs typeface="+mj-cs"/>
              </a:defRPr>
            </a:lvl1pPr>
          </a:lstStyle>
          <a:p>
            <a:r>
              <a:rPr lang="en-US" dirty="0"/>
              <a:t>THANK YOU</a:t>
            </a:r>
            <a:endParaRPr lang="en-GB" dirty="0"/>
          </a:p>
        </p:txBody>
      </p:sp>
    </p:spTree>
    <p:extLst>
      <p:ext uri="{BB962C8B-B14F-4D97-AF65-F5344CB8AC3E}">
        <p14:creationId xmlns:p14="http://schemas.microsoft.com/office/powerpoint/2010/main" val="274161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953492" y="6412017"/>
            <a:ext cx="1496291" cy="391080"/>
          </a:xfrm>
        </p:spPr>
        <p:txBody>
          <a:bodyPr/>
          <a:lstStyle/>
          <a:p>
            <a:fld id="{A964C0AA-13C5-42F8-8707-B9C6EA4D33F1}" type="slidenum">
              <a:rPr lang="en-GB" smtClean="0"/>
              <a:t>4</a:t>
            </a:fld>
            <a:endParaRPr lang="en-GB"/>
          </a:p>
        </p:txBody>
      </p:sp>
      <p:sp>
        <p:nvSpPr>
          <p:cNvPr id="3" name="Rectangle 2"/>
          <p:cNvSpPr/>
          <p:nvPr/>
        </p:nvSpPr>
        <p:spPr>
          <a:xfrm>
            <a:off x="814648" y="87516"/>
            <a:ext cx="10274530" cy="7263527"/>
          </a:xfrm>
          <a:prstGeom prst="rect">
            <a:avLst/>
          </a:prstGeom>
        </p:spPr>
        <p:txBody>
          <a:bodyPr wrap="square">
            <a:spAutoFit/>
          </a:bodyPr>
          <a:lstStyle/>
          <a:p>
            <a:pPr algn="ctr"/>
            <a:endParaRPr lang="en-US" b="1" dirty="0">
              <a:latin typeface="Times New Roman" pitchFamily="18" charset="0"/>
              <a:cs typeface="Times New Roman" pitchFamily="18" charset="0"/>
            </a:endParaRPr>
          </a:p>
          <a:p>
            <a:pPr marL="285750" indent="-285750">
              <a:buFont typeface="Wingdings" pitchFamily="2" charset="2"/>
              <a:buChar char="q"/>
            </a:pPr>
            <a:r>
              <a:rPr lang="en-GB" b="1" dirty="0">
                <a:solidFill>
                  <a:prstClr val="black"/>
                </a:solidFill>
                <a:latin typeface="Times New Roman" pitchFamily="18" charset="0"/>
                <a:cs typeface="Times New Roman" pitchFamily="18" charset="0"/>
                <a:sym typeface="Arial"/>
              </a:rPr>
              <a:t>POPULATION</a:t>
            </a:r>
          </a:p>
          <a:p>
            <a:pPr lvl="0">
              <a:buFont typeface="Wingdings" panose="05000000000000000000" pitchFamily="2" charset="2"/>
              <a:buChar char="Ø"/>
            </a:pPr>
            <a:r>
              <a:rPr lang="en-GB" dirty="0">
                <a:solidFill>
                  <a:prstClr val="black"/>
                </a:solidFill>
                <a:latin typeface="Times New Roman" pitchFamily="18" charset="0"/>
                <a:cs typeface="Times New Roman" pitchFamily="18" charset="0"/>
                <a:sym typeface="Arial"/>
              </a:rPr>
              <a:t>According to the 2021 Population and Housing Census, the population of the District was </a:t>
            </a:r>
            <a:r>
              <a:rPr lang="en-GB" dirty="0" smtClean="0">
                <a:solidFill>
                  <a:prstClr val="black"/>
                </a:solidFill>
                <a:latin typeface="Times New Roman" pitchFamily="18" charset="0"/>
                <a:cs typeface="Times New Roman" pitchFamily="18" charset="0"/>
                <a:sym typeface="Arial"/>
              </a:rPr>
              <a:t>88,814 </a:t>
            </a:r>
            <a:r>
              <a:rPr lang="en-US" dirty="0">
                <a:solidFill>
                  <a:prstClr val="black"/>
                </a:solidFill>
                <a:latin typeface="Times New Roman" pitchFamily="18" charset="0"/>
                <a:cs typeface="Times New Roman" pitchFamily="18" charset="0"/>
                <a:sym typeface="Arial"/>
              </a:rPr>
              <a:t>with more males (45,722) representing 51.5 percent than females (43,092) constituting 48.5 percent</a:t>
            </a:r>
            <a:r>
              <a:rPr lang="en-GB" dirty="0" smtClean="0">
                <a:solidFill>
                  <a:prstClr val="black"/>
                </a:solidFill>
                <a:latin typeface="Times New Roman" pitchFamily="18" charset="0"/>
                <a:cs typeface="Times New Roman" pitchFamily="18" charset="0"/>
                <a:sym typeface="Arial"/>
              </a:rPr>
              <a:t>. </a:t>
            </a:r>
            <a:r>
              <a:rPr lang="en-GB" dirty="0">
                <a:solidFill>
                  <a:prstClr val="black"/>
                </a:solidFill>
                <a:latin typeface="Times New Roman" pitchFamily="18" charset="0"/>
                <a:cs typeface="Times New Roman" pitchFamily="18" charset="0"/>
                <a:sym typeface="Arial"/>
              </a:rPr>
              <a:t>Currently the projected population stands at 94,250 with 48,538 males and 45,712 females. The population projection for 2025 is estimated at 96,135 with 49,510 males and 46,625 females</a:t>
            </a:r>
          </a:p>
          <a:p>
            <a:pPr lvl="0"/>
            <a:endParaRPr lang="en-GB" dirty="0">
              <a:solidFill>
                <a:prstClr val="black"/>
              </a:solidFill>
              <a:latin typeface="Times New Roman" pitchFamily="18" charset="0"/>
              <a:cs typeface="Times New Roman" pitchFamily="18" charset="0"/>
              <a:sym typeface="Arial"/>
            </a:endParaRPr>
          </a:p>
          <a:p>
            <a:pPr lvl="0">
              <a:buFont typeface="Wingdings" panose="05000000000000000000" pitchFamily="2" charset="2"/>
              <a:buChar char="q"/>
            </a:pPr>
            <a:r>
              <a:rPr lang="en-GB" dirty="0">
                <a:solidFill>
                  <a:prstClr val="black"/>
                </a:solidFill>
                <a:latin typeface="Times New Roman" pitchFamily="18" charset="0"/>
                <a:cs typeface="Times New Roman" pitchFamily="18" charset="0"/>
                <a:sym typeface="Arial"/>
              </a:rPr>
              <a:t> </a:t>
            </a:r>
            <a:r>
              <a:rPr lang="en-GB" b="1" dirty="0">
                <a:solidFill>
                  <a:prstClr val="black"/>
                </a:solidFill>
                <a:latin typeface="Times New Roman" pitchFamily="18" charset="0"/>
                <a:cs typeface="Times New Roman" pitchFamily="18" charset="0"/>
                <a:sym typeface="Arial"/>
              </a:rPr>
              <a:t>ECONOMY OF THE DISTRICT</a:t>
            </a:r>
          </a:p>
          <a:p>
            <a:pPr lvl="0">
              <a:buFont typeface="Wingdings" panose="05000000000000000000" pitchFamily="2" charset="2"/>
              <a:buChar char="Ø"/>
            </a:pPr>
            <a:r>
              <a:rPr lang="en-GB" sz="2000" dirty="0">
                <a:solidFill>
                  <a:prstClr val="black"/>
                </a:solidFill>
                <a:latin typeface="Times New Roman" pitchFamily="18" charset="0"/>
                <a:cs typeface="Times New Roman" pitchFamily="18" charset="0"/>
                <a:sym typeface="Arial"/>
              </a:rPr>
              <a:t>Agriculture is the main economic activity in the District. It employs about 76.2%</a:t>
            </a:r>
            <a:endParaRPr lang="en-US" sz="2000" dirty="0">
              <a:solidFill>
                <a:prstClr val="black"/>
              </a:solidFill>
              <a:latin typeface="Times New Roman" pitchFamily="18" charset="0"/>
              <a:cs typeface="Times New Roman" pitchFamily="18" charset="0"/>
              <a:sym typeface="Arial"/>
            </a:endParaRPr>
          </a:p>
          <a:p>
            <a:pPr lvl="0">
              <a:buFont typeface="Wingdings" panose="05000000000000000000" pitchFamily="2" charset="2"/>
              <a:buChar char="Ø"/>
            </a:pPr>
            <a:r>
              <a:rPr lang="en-US" sz="2000" dirty="0">
                <a:solidFill>
                  <a:prstClr val="black"/>
                </a:solidFill>
                <a:latin typeface="Times New Roman" pitchFamily="18" charset="0"/>
                <a:cs typeface="Times New Roman" pitchFamily="18" charset="0"/>
                <a:sym typeface="Arial"/>
              </a:rPr>
              <a:t>15.3% are in craft and other related trades.</a:t>
            </a:r>
          </a:p>
          <a:p>
            <a:pPr lvl="0">
              <a:buFont typeface="Wingdings" panose="05000000000000000000" pitchFamily="2" charset="2"/>
              <a:buChar char="Ø"/>
            </a:pPr>
            <a:r>
              <a:rPr lang="en-US" sz="2000" dirty="0">
                <a:solidFill>
                  <a:prstClr val="black"/>
                </a:solidFill>
                <a:latin typeface="Times New Roman" pitchFamily="18" charset="0"/>
                <a:cs typeface="Times New Roman" pitchFamily="18" charset="0"/>
                <a:sym typeface="Arial"/>
              </a:rPr>
              <a:t>8.5% are in services, commerce and trade.</a:t>
            </a:r>
            <a:endParaRPr lang="en-GB" sz="2000" dirty="0">
              <a:solidFill>
                <a:prstClr val="black"/>
              </a:solidFill>
              <a:latin typeface="Times New Roman" pitchFamily="18" charset="0"/>
              <a:cs typeface="Times New Roman" pitchFamily="18" charset="0"/>
              <a:sym typeface="Arial"/>
            </a:endParaRPr>
          </a:p>
          <a:p>
            <a:pPr lvl="0">
              <a:buFont typeface="Wingdings" panose="05000000000000000000" pitchFamily="2" charset="2"/>
              <a:buChar char="Ø"/>
            </a:pPr>
            <a:endParaRPr lang="en-GB" dirty="0">
              <a:solidFill>
                <a:prstClr val="black"/>
              </a:solidFill>
              <a:latin typeface="Times New Roman" pitchFamily="18" charset="0"/>
              <a:cs typeface="Times New Roman" pitchFamily="18" charset="0"/>
              <a:sym typeface="Arial"/>
            </a:endParaRPr>
          </a:p>
          <a:p>
            <a:pPr lvl="0">
              <a:buFont typeface="Wingdings" panose="05000000000000000000" pitchFamily="2" charset="2"/>
              <a:buChar char="q"/>
            </a:pPr>
            <a:r>
              <a:rPr lang="en-GB" b="1" dirty="0">
                <a:solidFill>
                  <a:prstClr val="black"/>
                </a:solidFill>
                <a:latin typeface="Times New Roman" pitchFamily="18" charset="0"/>
                <a:cs typeface="Times New Roman" pitchFamily="18" charset="0"/>
                <a:sym typeface="Arial"/>
              </a:rPr>
              <a:t>ROADS</a:t>
            </a:r>
          </a:p>
          <a:p>
            <a:pPr lvl="0">
              <a:buFont typeface="Wingdings" panose="05000000000000000000" pitchFamily="2" charset="2"/>
              <a:buChar char="Ø"/>
            </a:pPr>
            <a:r>
              <a:rPr lang="en-US" sz="2000" dirty="0">
                <a:solidFill>
                  <a:prstClr val="black"/>
                </a:solidFill>
                <a:latin typeface="Times New Roman" pitchFamily="18" charset="0"/>
                <a:cs typeface="Times New Roman" pitchFamily="18" charset="0"/>
                <a:sym typeface="Arial"/>
              </a:rPr>
              <a:t>There are about 241.5 kms of  engineered roads in the District</a:t>
            </a:r>
            <a:r>
              <a:rPr lang="en-US" sz="2000" b="1" dirty="0">
                <a:solidFill>
                  <a:prstClr val="black"/>
                </a:solidFill>
                <a:latin typeface="Times New Roman" pitchFamily="18" charset="0"/>
                <a:cs typeface="Times New Roman" pitchFamily="18" charset="0"/>
                <a:sym typeface="Arial"/>
              </a:rPr>
              <a:t>.</a:t>
            </a:r>
          </a:p>
          <a:p>
            <a:pPr lvl="0">
              <a:buFont typeface="Wingdings" panose="05000000000000000000" pitchFamily="2" charset="2"/>
              <a:buChar char="Ø"/>
            </a:pPr>
            <a:r>
              <a:rPr lang="en-GB" sz="2000" dirty="0">
                <a:solidFill>
                  <a:prstClr val="black"/>
                </a:solidFill>
                <a:latin typeface="Times New Roman" pitchFamily="18" charset="0"/>
                <a:cs typeface="Times New Roman" pitchFamily="18" charset="0"/>
                <a:sym typeface="Arial"/>
              </a:rPr>
              <a:t>78.5 kms of this road  are tarred and 163kms untarred.</a:t>
            </a:r>
          </a:p>
          <a:p>
            <a:pPr lvl="0"/>
            <a:endParaRPr lang="en-GB" dirty="0">
              <a:solidFill>
                <a:prstClr val="black"/>
              </a:solidFill>
              <a:latin typeface="Times New Roman" pitchFamily="18" charset="0"/>
              <a:cs typeface="Times New Roman" pitchFamily="18" charset="0"/>
              <a:sym typeface="Arial"/>
            </a:endParaRPr>
          </a:p>
          <a:p>
            <a:pPr lvl="0">
              <a:buFont typeface="Wingdings" panose="05000000000000000000" pitchFamily="2" charset="2"/>
              <a:buChar char="Ø"/>
            </a:pPr>
            <a:r>
              <a:rPr lang="en-US" b="1" dirty="0">
                <a:latin typeface="Times New Roman" pitchFamily="18" charset="0"/>
                <a:cs typeface="Times New Roman" pitchFamily="18" charset="0"/>
                <a:sym typeface="Arial"/>
              </a:rPr>
              <a:t>EDUCATION</a:t>
            </a:r>
            <a:r>
              <a:rPr lang="en-US" dirty="0">
                <a:solidFill>
                  <a:prstClr val="black"/>
                </a:solidFill>
                <a:latin typeface="Times New Roman" pitchFamily="18" charset="0"/>
                <a:cs typeface="Times New Roman" pitchFamily="18" charset="0"/>
                <a:sym typeface="Arial"/>
              </a:rPr>
              <a:t>: </a:t>
            </a:r>
          </a:p>
          <a:p>
            <a:pPr lvl="0">
              <a:buFont typeface="Wingdings" panose="05000000000000000000" pitchFamily="2" charset="2"/>
              <a:buChar char="Ø"/>
            </a:pPr>
            <a:r>
              <a:rPr lang="en-US" sz="2000" dirty="0">
                <a:solidFill>
                  <a:prstClr val="black"/>
                </a:solidFill>
                <a:latin typeface="Times New Roman" pitchFamily="18" charset="0"/>
                <a:cs typeface="Times New Roman" pitchFamily="18" charset="0"/>
                <a:sym typeface="Arial"/>
              </a:rPr>
              <a:t>Juaboso District has Nine (9) educational circuits. </a:t>
            </a:r>
          </a:p>
          <a:p>
            <a:pPr lvl="0">
              <a:buFont typeface="Wingdings" panose="05000000000000000000" pitchFamily="2" charset="2"/>
              <a:buChar char="Ø"/>
            </a:pPr>
            <a:r>
              <a:rPr lang="en-US" sz="2000" dirty="0" smtClean="0">
                <a:latin typeface="Times New Roman" pitchFamily="18" charset="0"/>
                <a:cs typeface="Times New Roman" pitchFamily="18" charset="0"/>
                <a:sym typeface="Arial"/>
              </a:rPr>
              <a:t>295 </a:t>
            </a:r>
            <a:r>
              <a:rPr lang="en-US" sz="2000" dirty="0">
                <a:latin typeface="Times New Roman" pitchFamily="18" charset="0"/>
                <a:cs typeface="Times New Roman" pitchFamily="18" charset="0"/>
                <a:sym typeface="Arial"/>
              </a:rPr>
              <a:t>Schools (</a:t>
            </a:r>
            <a:r>
              <a:rPr lang="en-US" sz="2000" dirty="0" smtClean="0">
                <a:latin typeface="Times New Roman" pitchFamily="18" charset="0"/>
                <a:cs typeface="Times New Roman" pitchFamily="18" charset="0"/>
                <a:sym typeface="Arial"/>
              </a:rPr>
              <a:t>108 </a:t>
            </a:r>
            <a:r>
              <a:rPr lang="en-US" sz="2000" dirty="0">
                <a:latin typeface="Times New Roman" pitchFamily="18" charset="0"/>
                <a:cs typeface="Times New Roman" pitchFamily="18" charset="0"/>
                <a:sym typeface="Arial"/>
              </a:rPr>
              <a:t>KGs, </a:t>
            </a:r>
            <a:r>
              <a:rPr lang="en-US" sz="2000" dirty="0" smtClean="0">
                <a:latin typeface="Times New Roman" pitchFamily="18" charset="0"/>
                <a:cs typeface="Times New Roman" pitchFamily="18" charset="0"/>
                <a:sym typeface="Arial"/>
              </a:rPr>
              <a:t>110 </a:t>
            </a:r>
            <a:r>
              <a:rPr lang="en-US" sz="2000" dirty="0">
                <a:latin typeface="Times New Roman" pitchFamily="18" charset="0"/>
                <a:cs typeface="Times New Roman" pitchFamily="18" charset="0"/>
                <a:sym typeface="Arial"/>
              </a:rPr>
              <a:t>Primary Sch. and </a:t>
            </a:r>
            <a:r>
              <a:rPr lang="en-US" sz="2000" dirty="0" smtClean="0">
                <a:latin typeface="Times New Roman" pitchFamily="18" charset="0"/>
                <a:cs typeface="Times New Roman" pitchFamily="18" charset="0"/>
                <a:sym typeface="Arial"/>
              </a:rPr>
              <a:t>75 </a:t>
            </a:r>
            <a:r>
              <a:rPr lang="en-US" sz="2000" dirty="0">
                <a:latin typeface="Times New Roman" pitchFamily="18" charset="0"/>
                <a:cs typeface="Times New Roman" pitchFamily="18" charset="0"/>
                <a:sym typeface="Arial"/>
              </a:rPr>
              <a:t>JHS)</a:t>
            </a:r>
          </a:p>
          <a:p>
            <a:pPr lvl="0">
              <a:buFont typeface="Wingdings" panose="05000000000000000000" pitchFamily="2" charset="2"/>
              <a:buChar char="Ø"/>
            </a:pPr>
            <a:r>
              <a:rPr lang="en-US" sz="2000" dirty="0">
                <a:latin typeface="Times New Roman" pitchFamily="18" charset="0"/>
                <a:cs typeface="Times New Roman" pitchFamily="18" charset="0"/>
                <a:sym typeface="Arial"/>
              </a:rPr>
              <a:t>One (1) public and one (1)private Senior High Schools.</a:t>
            </a:r>
          </a:p>
          <a:p>
            <a:pPr lvl="0">
              <a:buFont typeface="Wingdings" panose="05000000000000000000" pitchFamily="2" charset="2"/>
              <a:buChar char="Ø"/>
            </a:pPr>
            <a:r>
              <a:rPr lang="en-US" sz="2000" dirty="0">
                <a:latin typeface="Times New Roman" pitchFamily="18" charset="0"/>
                <a:cs typeface="Times New Roman" pitchFamily="18" charset="0"/>
                <a:sym typeface="Arial"/>
              </a:rPr>
              <a:t>Gross Enrolment rate stands at 158.4%  with 154.7% for  males and 162.2% for  females</a:t>
            </a:r>
          </a:p>
          <a:p>
            <a:pPr lvl="0">
              <a:buFont typeface="Wingdings" panose="05000000000000000000" pitchFamily="2" charset="2"/>
              <a:buChar char="Ø"/>
            </a:pPr>
            <a:r>
              <a:rPr lang="en-US" sz="2000" dirty="0">
                <a:latin typeface="Times New Roman" pitchFamily="18" charset="0"/>
                <a:cs typeface="Times New Roman" pitchFamily="18" charset="0"/>
                <a:sym typeface="Arial"/>
              </a:rPr>
              <a:t>Gender Parity Index (GPI) on GER stands at 0.98%</a:t>
            </a:r>
          </a:p>
          <a:p>
            <a:pPr lvl="0">
              <a:buFont typeface="Wingdings" panose="05000000000000000000" pitchFamily="2" charset="2"/>
              <a:buChar char="Ø"/>
            </a:pPr>
            <a:endParaRPr lang="en-US" dirty="0">
              <a:solidFill>
                <a:prstClr val="black"/>
              </a:solidFill>
              <a:latin typeface="Times New Roman" pitchFamily="18" charset="0"/>
              <a:cs typeface="Times New Roman" pitchFamily="18" charset="0"/>
              <a:sym typeface="Arial"/>
            </a:endParaRPr>
          </a:p>
          <a:p>
            <a:pPr lvl="0">
              <a:buFont typeface="Wingdings" panose="05000000000000000000" pitchFamily="2" charset="2"/>
              <a:buChar char="Ø"/>
            </a:pPr>
            <a:endParaRPr lang="en-GB" sz="1400" dirty="0">
              <a:solidFill>
                <a:prstClr val="black"/>
              </a:solidFill>
              <a:latin typeface="Times New Roman" pitchFamily="18" charset="0"/>
              <a:cs typeface="Times New Roman" pitchFamily="18" charset="0"/>
              <a:sym typeface="Arial"/>
            </a:endParaRPr>
          </a:p>
          <a:p>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21685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64C0AA-13C5-42F8-8707-B9C6EA4D33F1}" type="slidenum">
              <a:rPr lang="en-GB" smtClean="0"/>
              <a:t>5</a:t>
            </a:fld>
            <a:endParaRPr lang="en-GB"/>
          </a:p>
        </p:txBody>
      </p:sp>
      <p:sp>
        <p:nvSpPr>
          <p:cNvPr id="3" name="Rectangle 2"/>
          <p:cNvSpPr/>
          <p:nvPr/>
        </p:nvSpPr>
        <p:spPr>
          <a:xfrm>
            <a:off x="2428846" y="165834"/>
            <a:ext cx="7121236" cy="461665"/>
          </a:xfrm>
          <a:prstGeom prst="rect">
            <a:avLst/>
          </a:prstGeom>
        </p:spPr>
        <p:txBody>
          <a:bodyPr wrap="square">
            <a:spAutoFit/>
          </a:bodyPr>
          <a:lstStyle/>
          <a:p>
            <a:pPr algn="ctr"/>
            <a:r>
              <a:rPr lang="en-US" sz="2400" b="1" dirty="0">
                <a:latin typeface="Times New Roman" pitchFamily="18" charset="0"/>
                <a:cs typeface="Times New Roman" pitchFamily="18" charset="0"/>
              </a:rPr>
              <a:t>INTRODUCTION</a:t>
            </a:r>
            <a:endParaRPr lang="en-US" sz="2400" b="1" dirty="0"/>
          </a:p>
        </p:txBody>
      </p:sp>
      <p:sp>
        <p:nvSpPr>
          <p:cNvPr id="4" name="Rectangle 3"/>
          <p:cNvSpPr/>
          <p:nvPr/>
        </p:nvSpPr>
        <p:spPr>
          <a:xfrm>
            <a:off x="592054" y="627499"/>
            <a:ext cx="10761746" cy="5016758"/>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sym typeface="Arial"/>
              </a:rPr>
              <a:t>HEALTH</a:t>
            </a:r>
            <a:r>
              <a:rPr lang="en-US" sz="2000" dirty="0">
                <a:solidFill>
                  <a:prstClr val="black"/>
                </a:solidFill>
                <a:latin typeface="Times New Roman" pitchFamily="18" charset="0"/>
                <a:cs typeface="Times New Roman" pitchFamily="18" charset="0"/>
                <a:sym typeface="Arial"/>
              </a:rPr>
              <a:t>:</a:t>
            </a:r>
          </a:p>
          <a:p>
            <a:pPr lvl="0">
              <a:buFont typeface="Wingdings" panose="05000000000000000000" pitchFamily="2" charset="2"/>
              <a:buChar char="Ø"/>
            </a:pPr>
            <a:r>
              <a:rPr lang="en-US" sz="2000" dirty="0">
                <a:solidFill>
                  <a:prstClr val="black"/>
                </a:solidFill>
                <a:latin typeface="Times New Roman" pitchFamily="18" charset="0"/>
                <a:cs typeface="Times New Roman" pitchFamily="18" charset="0"/>
                <a:sym typeface="Arial"/>
              </a:rPr>
              <a:t>One (1) Government Hospital,  One (1) Private Hospital,  Two (2) Health </a:t>
            </a:r>
            <a:r>
              <a:rPr lang="en-US" sz="2000" dirty="0" smtClean="0">
                <a:solidFill>
                  <a:prstClr val="black"/>
                </a:solidFill>
                <a:latin typeface="Times New Roman" pitchFamily="18" charset="0"/>
                <a:cs typeface="Times New Roman" pitchFamily="18" charset="0"/>
                <a:sym typeface="Arial"/>
              </a:rPr>
              <a:t>Centers,  </a:t>
            </a:r>
            <a:r>
              <a:rPr lang="en-US" sz="2000" dirty="0">
                <a:solidFill>
                  <a:prstClr val="black"/>
                </a:solidFill>
                <a:latin typeface="Times New Roman" pitchFamily="18" charset="0"/>
                <a:cs typeface="Times New Roman" pitchFamily="18" charset="0"/>
                <a:sym typeface="Arial"/>
              </a:rPr>
              <a:t>Eight (8) Maternity homes </a:t>
            </a:r>
          </a:p>
          <a:p>
            <a:pPr lvl="0">
              <a:buFont typeface="Wingdings" panose="05000000000000000000" pitchFamily="2" charset="2"/>
              <a:buChar char="Ø"/>
            </a:pPr>
            <a:r>
              <a:rPr lang="en-US" sz="2000" dirty="0">
                <a:solidFill>
                  <a:prstClr val="black"/>
                </a:solidFill>
                <a:latin typeface="Times New Roman" pitchFamily="18" charset="0"/>
                <a:cs typeface="Times New Roman" pitchFamily="18" charset="0"/>
                <a:sym typeface="Arial"/>
              </a:rPr>
              <a:t>Thirty six (36 ) CHPS compounds.</a:t>
            </a:r>
          </a:p>
          <a:p>
            <a:pPr lvl="0">
              <a:buFont typeface="Wingdings" panose="05000000000000000000" pitchFamily="2" charset="2"/>
              <a:buChar char="Ø"/>
            </a:pPr>
            <a:r>
              <a:rPr lang="en-US" sz="2000" dirty="0">
                <a:latin typeface="Times New Roman" pitchFamily="18" charset="0"/>
                <a:cs typeface="Times New Roman" pitchFamily="18" charset="0"/>
                <a:sym typeface="Arial"/>
              </a:rPr>
              <a:t>The Doctor patient ratio stands at 1:23,710</a:t>
            </a:r>
          </a:p>
          <a:p>
            <a:endParaRPr lang="en-US" sz="2000" b="1" dirty="0">
              <a:latin typeface="Times New Roman" pitchFamily="18" charset="0"/>
              <a:cs typeface="Times New Roman" pitchFamily="18" charset="0"/>
            </a:endParaRPr>
          </a:p>
          <a:p>
            <a:pPr>
              <a:buFont typeface="Wingdings" panose="05000000000000000000" pitchFamily="2" charset="2"/>
              <a:buChar char="q"/>
            </a:pPr>
            <a:r>
              <a:rPr lang="en-US" sz="2000" b="1" dirty="0">
                <a:latin typeface="Times New Roman" pitchFamily="18" charset="0"/>
                <a:cs typeface="Times New Roman" pitchFamily="18" charset="0"/>
              </a:rPr>
              <a:t>SANITATION:</a:t>
            </a:r>
          </a:p>
          <a:p>
            <a:pPr>
              <a:buFont typeface="Wingdings" panose="05000000000000000000" pitchFamily="2" charset="2"/>
              <a:buChar char="Ø"/>
            </a:pPr>
            <a:r>
              <a:rPr lang="en-US" sz="2000" dirty="0">
                <a:latin typeface="Times New Roman" pitchFamily="18" charset="0"/>
                <a:cs typeface="Times New Roman" pitchFamily="18" charset="0"/>
              </a:rPr>
              <a:t> About </a:t>
            </a:r>
            <a:r>
              <a:rPr lang="en-US" sz="2000" dirty="0" smtClean="0">
                <a:latin typeface="Times New Roman" pitchFamily="18" charset="0"/>
                <a:cs typeface="Times New Roman" pitchFamily="18" charset="0"/>
              </a:rPr>
              <a:t>52.5% </a:t>
            </a:r>
            <a:r>
              <a:rPr lang="en-US" sz="2000" dirty="0">
                <a:latin typeface="Times New Roman" pitchFamily="18" charset="0"/>
                <a:cs typeface="Times New Roman" pitchFamily="18" charset="0"/>
              </a:rPr>
              <a:t>of households dispose their solid waste at </a:t>
            </a:r>
            <a:r>
              <a:rPr lang="en-US" sz="2000" dirty="0" smtClean="0">
                <a:latin typeface="Times New Roman" pitchFamily="18" charset="0"/>
                <a:cs typeface="Times New Roman" pitchFamily="18" charset="0"/>
              </a:rPr>
              <a:t>approved dumping sites and 47.5</a:t>
            </a:r>
            <a:r>
              <a:rPr lang="en-US" sz="2000" dirty="0">
                <a:latin typeface="Times New Roman" pitchFamily="18" charset="0"/>
                <a:cs typeface="Times New Roman" pitchFamily="18" charset="0"/>
              </a:rPr>
              <a:t>% dump indiscriminately </a:t>
            </a:r>
          </a:p>
          <a:p>
            <a:pPr>
              <a:buFont typeface="Wingdings" panose="05000000000000000000" pitchFamily="2" charset="2"/>
              <a:buChar char="Ø"/>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44.3% </a:t>
            </a:r>
            <a:r>
              <a:rPr lang="en-US" sz="2000" dirty="0">
                <a:latin typeface="Times New Roman" pitchFamily="18" charset="0"/>
                <a:cs typeface="Times New Roman" pitchFamily="18" charset="0"/>
              </a:rPr>
              <a:t>have access to the toilet facilities in their houses, whiles </a:t>
            </a:r>
            <a:r>
              <a:rPr lang="en-US" sz="2000" dirty="0" smtClean="0">
                <a:latin typeface="Times New Roman" pitchFamily="18" charset="0"/>
                <a:cs typeface="Times New Roman" pitchFamily="18" charset="0"/>
              </a:rPr>
              <a:t>11.2% </a:t>
            </a:r>
            <a:r>
              <a:rPr lang="en-US" sz="2000" dirty="0">
                <a:latin typeface="Times New Roman" pitchFamily="18" charset="0"/>
                <a:cs typeface="Times New Roman" pitchFamily="18" charset="0"/>
              </a:rPr>
              <a:t>shares the facility with </a:t>
            </a:r>
            <a:r>
              <a:rPr lang="en-US" sz="2000" dirty="0" smtClean="0">
                <a:latin typeface="Times New Roman" pitchFamily="18" charset="0"/>
                <a:cs typeface="Times New Roman" pitchFamily="18" charset="0"/>
              </a:rPr>
              <a:t>them and 44.5% do practice open defecation </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a:buFont typeface="Wingdings" panose="05000000000000000000" pitchFamily="2" charset="2"/>
              <a:buChar char="q"/>
            </a:pPr>
            <a:r>
              <a:rPr lang="en-US" sz="2000" b="1" dirty="0">
                <a:latin typeface="Times New Roman" pitchFamily="18" charset="0"/>
                <a:cs typeface="Times New Roman" pitchFamily="18" charset="0"/>
              </a:rPr>
              <a:t>TOURISM:</a:t>
            </a:r>
          </a:p>
          <a:p>
            <a:pPr>
              <a:buFont typeface="Wingdings" panose="05000000000000000000" pitchFamily="2" charset="2"/>
              <a:buChar char="Ø"/>
            </a:pPr>
            <a:r>
              <a:rPr lang="en-US" sz="2000" dirty="0">
                <a:latin typeface="Times New Roman" pitchFamily="18" charset="0"/>
                <a:cs typeface="Times New Roman" pitchFamily="18" charset="0"/>
              </a:rPr>
              <a:t>The district has a number of tourist sites such as Big Rock (NyoboePiri), Bodan rock, Alekabuma (box rock), Elephant sanctuary, Krokosue Forest Reserve, Boinzan waterfalls and Ahantamoe. However, these sites </a:t>
            </a:r>
            <a:r>
              <a:rPr lang="en-US" sz="2000" dirty="0" smtClean="0">
                <a:latin typeface="Times New Roman" pitchFamily="18" charset="0"/>
                <a:cs typeface="Times New Roman" pitchFamily="18" charset="0"/>
              </a:rPr>
              <a:t>are yet to be developed.</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286608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442803"/>
              </p:ext>
            </p:extLst>
          </p:nvPr>
        </p:nvGraphicFramePr>
        <p:xfrm>
          <a:off x="141668" y="154552"/>
          <a:ext cx="11835684" cy="6432859"/>
        </p:xfrm>
        <a:graphic>
          <a:graphicData uri="http://schemas.openxmlformats.org/drawingml/2006/table">
            <a:tbl>
              <a:tblPr firstRow="1" bandRow="1">
                <a:tableStyleId>{5C22544A-7EE6-4342-B048-85BDC9FD1C3A}</a:tableStyleId>
              </a:tblPr>
              <a:tblGrid>
                <a:gridCol w="1238774">
                  <a:extLst>
                    <a:ext uri="{9D8B030D-6E8A-4147-A177-3AD203B41FA5}">
                      <a16:colId xmlns:a16="http://schemas.microsoft.com/office/drawing/2014/main" xmlns="" val="20000"/>
                    </a:ext>
                  </a:extLst>
                </a:gridCol>
                <a:gridCol w="10596910">
                  <a:extLst>
                    <a:ext uri="{9D8B030D-6E8A-4147-A177-3AD203B41FA5}">
                      <a16:colId xmlns:a16="http://schemas.microsoft.com/office/drawing/2014/main" xmlns="" val="20001"/>
                    </a:ext>
                  </a:extLst>
                </a:gridCol>
              </a:tblGrid>
              <a:tr h="1098500">
                <a:tc gridSpan="2">
                  <a:txBody>
                    <a:bodyPr/>
                    <a:lstStyle/>
                    <a:p>
                      <a:pPr algn="ctr"/>
                      <a:r>
                        <a:rPr lang="en-US" sz="4800" dirty="0"/>
                        <a:t>KEY CHALLENGES/ISSUES</a:t>
                      </a:r>
                      <a:endParaRPr lang="en-GB" sz="4800" dirty="0"/>
                    </a:p>
                  </a:txBody>
                  <a:tcPr/>
                </a:tc>
                <a:tc hMerge="1">
                  <a:txBody>
                    <a:bodyPr/>
                    <a:lstStyle/>
                    <a:p>
                      <a:endParaRPr lang="en-GB" dirty="0"/>
                    </a:p>
                  </a:txBody>
                  <a:tcPr/>
                </a:tc>
                <a:extLst>
                  <a:ext uri="{0D108BD9-81ED-4DB2-BD59-A6C34878D82A}">
                    <a16:rowId xmlns:a16="http://schemas.microsoft.com/office/drawing/2014/main" xmlns="" val="10000"/>
                  </a:ext>
                </a:extLst>
              </a:tr>
              <a:tr h="887221">
                <a:tc>
                  <a:txBody>
                    <a:bodyPr/>
                    <a:lstStyle/>
                    <a:p>
                      <a:r>
                        <a:rPr lang="en-US" sz="2800" dirty="0" smtClean="0"/>
                        <a:t>1</a:t>
                      </a:r>
                      <a:r>
                        <a:rPr lang="en-US" sz="28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Deplorable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nature of Feeder roads.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0001"/>
                  </a:ext>
                </a:extLst>
              </a:tr>
              <a:tr h="783432">
                <a:tc>
                  <a:txBody>
                    <a:bodyPr/>
                    <a:lstStyle/>
                    <a:p>
                      <a:r>
                        <a:rPr lang="en-US" sz="2800" dirty="0" smtClean="0"/>
                        <a:t>2</a:t>
                      </a:r>
                      <a:r>
                        <a:rPr lang="en-US" sz="2800" dirty="0"/>
                        <a:t>.</a:t>
                      </a:r>
                      <a:endParaRPr lang="en-GB"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Inadequate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Potable water facilities.</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792566">
                <a:tc>
                  <a:txBody>
                    <a:bodyPr/>
                    <a:lstStyle/>
                    <a:p>
                      <a:r>
                        <a:rPr lang="en-US" sz="2800" dirty="0" smtClean="0"/>
                        <a:t>3</a:t>
                      </a:r>
                      <a:r>
                        <a:rPr lang="en-US" sz="2800" dirty="0"/>
                        <a:t>.</a:t>
                      </a:r>
                      <a:endParaRPr lang="en-GB"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Inadequate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Market facilities.</a:t>
                      </a:r>
                    </a:p>
                  </a:txBody>
                  <a:tcPr/>
                </a:tc>
                <a:extLst>
                  <a:ext uri="{0D108BD9-81ED-4DB2-BD59-A6C34878D82A}">
                    <a16:rowId xmlns:a16="http://schemas.microsoft.com/office/drawing/2014/main" xmlns="" val="10003"/>
                  </a:ext>
                </a:extLst>
              </a:tr>
              <a:tr h="765475">
                <a:tc>
                  <a:txBody>
                    <a:bodyPr/>
                    <a:lstStyle/>
                    <a:p>
                      <a:r>
                        <a:rPr lang="en-US" sz="2800" dirty="0" smtClean="0"/>
                        <a:t>4</a:t>
                      </a:r>
                      <a:r>
                        <a:rPr lang="en-US" sz="2800" dirty="0"/>
                        <a:t>.</a:t>
                      </a:r>
                      <a:endParaRPr lang="en-GB"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Inadequate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Educational and Health Facilities.</a:t>
                      </a:r>
                    </a:p>
                  </a:txBody>
                  <a:tcPr/>
                </a:tc>
                <a:extLst>
                  <a:ext uri="{0D108BD9-81ED-4DB2-BD59-A6C34878D82A}">
                    <a16:rowId xmlns:a16="http://schemas.microsoft.com/office/drawing/2014/main" xmlns="" val="10004"/>
                  </a:ext>
                </a:extLst>
              </a:tr>
              <a:tr h="722369">
                <a:tc>
                  <a:txBody>
                    <a:bodyPr/>
                    <a:lstStyle/>
                    <a:p>
                      <a:r>
                        <a:rPr lang="en-US" sz="2800" dirty="0" smtClean="0"/>
                        <a:t>5</a:t>
                      </a:r>
                      <a:r>
                        <a:rPr lang="en-US" sz="2800" dirty="0"/>
                        <a:t>.</a:t>
                      </a:r>
                      <a:endParaRPr lang="en-GB" sz="2800" dirty="0"/>
                    </a:p>
                  </a:txBody>
                  <a:tcPr/>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Insufficient </a:t>
                      </a:r>
                      <a:r>
                        <a:rPr lang="en-US" sz="2800" dirty="0">
                          <a:solidFill>
                            <a:schemeClr val="tx1"/>
                          </a:solidFill>
                          <a:latin typeface="Times New Roman" panose="02020603050405020304" pitchFamily="18" charset="0"/>
                          <a:cs typeface="Times New Roman" panose="02020603050405020304" pitchFamily="18" charset="0"/>
                        </a:rPr>
                        <a:t>Agric Extension officers</a:t>
                      </a:r>
                      <a:r>
                        <a:rPr lang="en-US" sz="2800" baseline="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5"/>
                  </a:ext>
                </a:extLst>
              </a:tr>
              <a:tr h="691648">
                <a:tc>
                  <a:txBody>
                    <a:bodyPr/>
                    <a:lstStyle/>
                    <a:p>
                      <a:r>
                        <a:rPr lang="en-GB" sz="2800" dirty="0" smtClean="0"/>
                        <a:t>6</a:t>
                      </a:r>
                      <a:r>
                        <a:rPr lang="en-GB" sz="28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Inadequate Sanitation Facilities (Zoomlion Containers)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0006"/>
                  </a:ext>
                </a:extLst>
              </a:tr>
              <a:tr h="691648">
                <a:tc>
                  <a:txBody>
                    <a:bodyPr/>
                    <a:lstStyle/>
                    <a:p>
                      <a:r>
                        <a:rPr lang="en-GB" sz="2800" dirty="0" smtClean="0"/>
                        <a:t>7.</a:t>
                      </a:r>
                      <a:endParaRPr lang="en-GB"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Inadequate Drainage system</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E04EFAD9-699F-4CA0-94FF-8FDA019BA31A}" type="slidenum">
              <a:rPr lang="en-GB" smtClean="0">
                <a:solidFill>
                  <a:prstClr val="black">
                    <a:tint val="75000"/>
                  </a:prstClr>
                </a:solidFill>
              </a:rPr>
              <a:pPr/>
              <a:t>6</a:t>
            </a:fld>
            <a:endParaRPr lang="en-GB">
              <a:solidFill>
                <a:prstClr val="black">
                  <a:tint val="75000"/>
                </a:prstClr>
              </a:solidFill>
            </a:endParaRPr>
          </a:p>
        </p:txBody>
      </p:sp>
    </p:spTree>
    <p:extLst>
      <p:ext uri="{BB962C8B-B14F-4D97-AF65-F5344CB8AC3E}">
        <p14:creationId xmlns:p14="http://schemas.microsoft.com/office/powerpoint/2010/main" val="369630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46141878"/>
              </p:ext>
            </p:extLst>
          </p:nvPr>
        </p:nvGraphicFramePr>
        <p:xfrm>
          <a:off x="238915" y="123501"/>
          <a:ext cx="11539471" cy="6837413"/>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xmlns="" val="20000"/>
                    </a:ext>
                  </a:extLst>
                </a:gridCol>
                <a:gridCol w="11331191">
                  <a:extLst>
                    <a:ext uri="{9D8B030D-6E8A-4147-A177-3AD203B41FA5}">
                      <a16:colId xmlns:a16="http://schemas.microsoft.com/office/drawing/2014/main" xmlns="" val="20001"/>
                    </a:ext>
                  </a:extLst>
                </a:gridCol>
              </a:tblGrid>
              <a:tr h="500824">
                <a:tc>
                  <a:txBody>
                    <a:bodyPr/>
                    <a:lstStyle/>
                    <a:p>
                      <a:endParaRPr lang="en-US" dirty="0"/>
                    </a:p>
                  </a:txBody>
                  <a:tcPr/>
                </a:tc>
                <a:tc>
                  <a:txBody>
                    <a:bodyPr/>
                    <a:lstStyle/>
                    <a:p>
                      <a:pPr algn="ctr"/>
                      <a:r>
                        <a:rPr lang="en-US" sz="2800" dirty="0"/>
                        <a:t>ADOPTED</a:t>
                      </a:r>
                      <a:r>
                        <a:rPr lang="en-US" sz="2800" baseline="0" dirty="0"/>
                        <a:t> POLICY OBJECTIVES</a:t>
                      </a:r>
                      <a:endParaRPr lang="en-GB" sz="2800" dirty="0"/>
                    </a:p>
                  </a:txBody>
                  <a:tcPr/>
                </a:tc>
                <a:extLst>
                  <a:ext uri="{0D108BD9-81ED-4DB2-BD59-A6C34878D82A}">
                    <a16:rowId xmlns:a16="http://schemas.microsoft.com/office/drawing/2014/main" xmlns="" val="10001"/>
                  </a:ext>
                </a:extLst>
              </a:tr>
              <a:tr h="380126">
                <a:tc>
                  <a:txBody>
                    <a:bodyPr/>
                    <a:lstStyle/>
                    <a:p>
                      <a:endParaRPr lang="en-US"/>
                    </a:p>
                  </a:txBody>
                  <a:tcPr/>
                </a:tc>
                <a:tc>
                  <a:txBody>
                    <a:bodyPr/>
                    <a:lstStyle/>
                    <a:p>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Deepen political, financial and administrative decentralization</a:t>
                      </a:r>
                    </a:p>
                    <a:p>
                      <a:endParaRPr lang="en-GB"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476389">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Enhance</a:t>
                      </a:r>
                      <a:r>
                        <a:rPr lang="en-US" sz="20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Capacity for policy formulation and Coordination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752811">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Enhance equitable access to, and participation in quality education at all levels</a:t>
                      </a: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GB"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r h="661371">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Ensure accessible, and quality Universal Health Coverage (UHC) for all</a:t>
                      </a:r>
                    </a:p>
                    <a:p>
                      <a:endParaRPr lang="en-GB"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5"/>
                  </a:ext>
                </a:extLst>
              </a:tr>
              <a:tr h="659162">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Improve access to safe and reliable</a:t>
                      </a:r>
                      <a:r>
                        <a:rPr lang="en-US" sz="20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water supply services for all</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0006"/>
                  </a:ext>
                </a:extLst>
              </a:tr>
              <a:tr h="0">
                <a:tc>
                  <a:txBody>
                    <a:bodyPr/>
                    <a:lstStyle/>
                    <a:p>
                      <a:endParaRPr lang="en-US" dirty="0"/>
                    </a:p>
                  </a:txBody>
                  <a:tcPr/>
                </a:tc>
                <a:tc>
                  <a:txBody>
                    <a:bodyPr/>
                    <a:lstStyle/>
                    <a:p>
                      <a:r>
                        <a:rPr lang="en-GB" sz="2000" dirty="0">
                          <a:solidFill>
                            <a:schemeClr val="tx1"/>
                          </a:solidFill>
                          <a:latin typeface="Times New Roman" panose="02020603050405020304" pitchFamily="18" charset="0"/>
                          <a:cs typeface="Times New Roman" panose="02020603050405020304" pitchFamily="18" charset="0"/>
                        </a:rPr>
                        <a:t>Improve</a:t>
                      </a:r>
                      <a:r>
                        <a:rPr lang="en-GB" sz="2000" baseline="0" dirty="0">
                          <a:solidFill>
                            <a:schemeClr val="tx1"/>
                          </a:solidFill>
                          <a:latin typeface="Times New Roman" panose="02020603050405020304" pitchFamily="18" charset="0"/>
                          <a:cs typeface="Times New Roman" panose="02020603050405020304" pitchFamily="18" charset="0"/>
                        </a:rPr>
                        <a:t> efficiency and effectiveness  of road Transport Infrastructure and Service</a:t>
                      </a:r>
                    </a:p>
                    <a:p>
                      <a:endParaRPr lang="en-GB"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8"/>
                  </a:ext>
                </a:extLst>
              </a:tr>
              <a:tr h="0">
                <a:tc>
                  <a:txBody>
                    <a:bodyPr/>
                    <a:lstStyle/>
                    <a:p>
                      <a:endParaRPr lang="en-US" dirty="0"/>
                    </a:p>
                  </a:txBody>
                  <a:tcPr/>
                </a:tc>
                <a:tc>
                  <a:txBody>
                    <a:bodyPr/>
                    <a:lstStyle/>
                    <a:p>
                      <a:r>
                        <a:rPr lang="en-GB" sz="2000" dirty="0">
                          <a:solidFill>
                            <a:schemeClr val="tx1"/>
                          </a:solidFill>
                          <a:latin typeface="Times New Roman" panose="02020603050405020304" pitchFamily="18" charset="0"/>
                          <a:cs typeface="Times New Roman" panose="02020603050405020304" pitchFamily="18" charset="0"/>
                        </a:rPr>
                        <a:t>Modernize and enhance Agricultural Production System.</a:t>
                      </a:r>
                    </a:p>
                    <a:p>
                      <a:endParaRPr lang="en-GB"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9"/>
                  </a:ext>
                </a:extLst>
              </a:tr>
              <a:tr h="0">
                <a:tc>
                  <a:txBody>
                    <a:bodyPr/>
                    <a:lstStyle/>
                    <a:p>
                      <a:endParaRPr lang="en-US" dirty="0"/>
                    </a:p>
                  </a:txBody>
                  <a:tcPr/>
                </a:tc>
                <a:tc>
                  <a:txBody>
                    <a:bodyPr/>
                    <a:lstStyle/>
                    <a:p>
                      <a:r>
                        <a:rPr lang="en-GB" sz="2000" dirty="0">
                          <a:solidFill>
                            <a:schemeClr val="tx1"/>
                          </a:solidFill>
                          <a:latin typeface="Times New Roman" panose="02020603050405020304" pitchFamily="18" charset="0"/>
                          <a:cs typeface="Times New Roman" panose="02020603050405020304" pitchFamily="18" charset="0"/>
                        </a:rPr>
                        <a:t>Support Entrepreneurs</a:t>
                      </a:r>
                      <a:r>
                        <a:rPr lang="en-GB" sz="2000" baseline="0" dirty="0">
                          <a:solidFill>
                            <a:schemeClr val="tx1"/>
                          </a:solidFill>
                          <a:latin typeface="Times New Roman" panose="02020603050405020304" pitchFamily="18" charset="0"/>
                          <a:cs typeface="Times New Roman" panose="02020603050405020304" pitchFamily="18" charset="0"/>
                        </a:rPr>
                        <a:t> and Local Economic Development.</a:t>
                      </a:r>
                    </a:p>
                    <a:p>
                      <a:endParaRPr lang="en-GB"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10"/>
                  </a:ext>
                </a:extLst>
              </a:tr>
              <a:tr h="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Promote sustainable,</a:t>
                      </a:r>
                      <a:r>
                        <a:rPr lang="en-US" sz="2000" baseline="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spatially integrated, balanced and orderly development of human settlement</a:t>
                      </a:r>
                      <a:endPar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GB"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7"/>
                  </a:ext>
                </a:extLst>
              </a:tr>
            </a:tbl>
          </a:graphicData>
        </a:graphic>
      </p:graphicFrame>
      <p:sp>
        <p:nvSpPr>
          <p:cNvPr id="3" name="Slide Number Placeholder 2"/>
          <p:cNvSpPr>
            <a:spLocks noGrp="1"/>
          </p:cNvSpPr>
          <p:nvPr>
            <p:ph type="sldNum" sz="quarter" idx="12"/>
          </p:nvPr>
        </p:nvSpPr>
        <p:spPr/>
        <p:txBody>
          <a:bodyPr/>
          <a:lstStyle/>
          <a:p>
            <a:fld id="{E04EFAD9-699F-4CA0-94FF-8FDA019BA31A}" type="slidenum">
              <a:rPr lang="en-GB" smtClean="0"/>
              <a:t>7</a:t>
            </a:fld>
            <a:endParaRPr lang="en-GB"/>
          </a:p>
        </p:txBody>
      </p:sp>
    </p:spTree>
    <p:extLst>
      <p:ext uri="{BB962C8B-B14F-4D97-AF65-F5344CB8AC3E}">
        <p14:creationId xmlns:p14="http://schemas.microsoft.com/office/powerpoint/2010/main" val="132121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4EFAD9-699F-4CA0-94FF-8FDA019BA31A}" type="slidenum">
              <a:rPr lang="en-GB" smtClean="0"/>
              <a:t>8</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485733892"/>
              </p:ext>
            </p:extLst>
          </p:nvPr>
        </p:nvGraphicFramePr>
        <p:xfrm>
          <a:off x="354562" y="0"/>
          <a:ext cx="11476656" cy="6721477"/>
        </p:xfrm>
        <a:graphic>
          <a:graphicData uri="http://schemas.openxmlformats.org/drawingml/2006/table">
            <a:tbl>
              <a:tblPr firstRow="1" bandRow="1">
                <a:tableStyleId>{5C22544A-7EE6-4342-B048-85BDC9FD1C3A}</a:tableStyleId>
              </a:tblPr>
              <a:tblGrid>
                <a:gridCol w="1275184">
                  <a:extLst>
                    <a:ext uri="{9D8B030D-6E8A-4147-A177-3AD203B41FA5}">
                      <a16:colId xmlns:a16="http://schemas.microsoft.com/office/drawing/2014/main" xmlns="" val="20000"/>
                    </a:ext>
                  </a:extLst>
                </a:gridCol>
                <a:gridCol w="1275184">
                  <a:extLst>
                    <a:ext uri="{9D8B030D-6E8A-4147-A177-3AD203B41FA5}">
                      <a16:colId xmlns:a16="http://schemas.microsoft.com/office/drawing/2014/main" xmlns="" val="20001"/>
                    </a:ext>
                  </a:extLst>
                </a:gridCol>
                <a:gridCol w="1275184">
                  <a:extLst>
                    <a:ext uri="{9D8B030D-6E8A-4147-A177-3AD203B41FA5}">
                      <a16:colId xmlns:a16="http://schemas.microsoft.com/office/drawing/2014/main" xmlns="" val="20002"/>
                    </a:ext>
                  </a:extLst>
                </a:gridCol>
                <a:gridCol w="1275184">
                  <a:extLst>
                    <a:ext uri="{9D8B030D-6E8A-4147-A177-3AD203B41FA5}">
                      <a16:colId xmlns:a16="http://schemas.microsoft.com/office/drawing/2014/main" xmlns="" val="20003"/>
                    </a:ext>
                  </a:extLst>
                </a:gridCol>
                <a:gridCol w="1275184">
                  <a:extLst>
                    <a:ext uri="{9D8B030D-6E8A-4147-A177-3AD203B41FA5}">
                      <a16:colId xmlns:a16="http://schemas.microsoft.com/office/drawing/2014/main" xmlns="" val="20004"/>
                    </a:ext>
                  </a:extLst>
                </a:gridCol>
                <a:gridCol w="1275184">
                  <a:extLst>
                    <a:ext uri="{9D8B030D-6E8A-4147-A177-3AD203B41FA5}">
                      <a16:colId xmlns:a16="http://schemas.microsoft.com/office/drawing/2014/main" xmlns="" val="20005"/>
                    </a:ext>
                  </a:extLst>
                </a:gridCol>
                <a:gridCol w="1275184">
                  <a:extLst>
                    <a:ext uri="{9D8B030D-6E8A-4147-A177-3AD203B41FA5}">
                      <a16:colId xmlns:a16="http://schemas.microsoft.com/office/drawing/2014/main" xmlns="" val="20006"/>
                    </a:ext>
                  </a:extLst>
                </a:gridCol>
                <a:gridCol w="1275184">
                  <a:extLst>
                    <a:ext uri="{9D8B030D-6E8A-4147-A177-3AD203B41FA5}">
                      <a16:colId xmlns:a16="http://schemas.microsoft.com/office/drawing/2014/main" xmlns="" val="20007"/>
                    </a:ext>
                  </a:extLst>
                </a:gridCol>
                <a:gridCol w="1275184">
                  <a:extLst>
                    <a:ext uri="{9D8B030D-6E8A-4147-A177-3AD203B41FA5}">
                      <a16:colId xmlns:a16="http://schemas.microsoft.com/office/drawing/2014/main" xmlns="" val="20008"/>
                    </a:ext>
                  </a:extLst>
                </a:gridCol>
              </a:tblGrid>
              <a:tr h="795944">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n-lt"/>
                          <a:ea typeface="+mn-ea"/>
                          <a:cs typeface="+mn-cs"/>
                        </a:rPr>
                        <a:t>FINANCIAL PERFORMANCE-REVENUE</a:t>
                      </a:r>
                      <a:endParaRPr kumimoji="0" lang="en-GB" sz="2400" b="1" i="0" u="none" strike="noStrike" kern="1200" cap="none" spc="0" normalizeH="0" baseline="0" noProof="0" dirty="0">
                        <a:ln>
                          <a:noFill/>
                        </a:ln>
                        <a:solidFill>
                          <a:prstClr val="white"/>
                        </a:solidFill>
                        <a:effectLst/>
                        <a:uLnTx/>
                        <a:uFillTx/>
                        <a:latin typeface="+mn-lt"/>
                        <a:ea typeface="+mn-ea"/>
                        <a:cs typeface="+mn-cs"/>
                      </a:endParaRPr>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497464">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REVENUE PERFORMANCE –IGF ONLY</a:t>
                      </a:r>
                      <a:endParaRPr kumimoji="0" lang="en-GB" sz="2400" b="0" i="0" u="none" strike="noStrike" kern="1200" cap="none" spc="0" normalizeH="0" baseline="0" noProof="0" dirty="0">
                        <a:ln>
                          <a:noFill/>
                        </a:ln>
                        <a:solidFill>
                          <a:prstClr val="black"/>
                        </a:solidFill>
                        <a:effectLst/>
                        <a:uLnTx/>
                        <a:uFillTx/>
                        <a:latin typeface="+mn-lt"/>
                        <a:ea typeface="+mn-ea"/>
                        <a:cs typeface="+mn-cs"/>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1"/>
                  </a:ext>
                </a:extLst>
              </a:tr>
              <a:tr h="386906">
                <a:tc>
                  <a:txBody>
                    <a:bodyPr/>
                    <a:lstStyle/>
                    <a:p>
                      <a:endParaRPr lang="en-US"/>
                    </a:p>
                  </a:txBody>
                  <a:tcPr/>
                </a:tc>
                <a:tc gridSpan="2">
                  <a:txBody>
                    <a:bodyPr/>
                    <a:lstStyle/>
                    <a:p>
                      <a:pPr algn="ctr"/>
                      <a:r>
                        <a:rPr lang="en-US" dirty="0"/>
                        <a:t>2022</a:t>
                      </a:r>
                      <a:endParaRPr lang="en-GB" dirty="0"/>
                    </a:p>
                  </a:txBody>
                  <a:tcPr/>
                </a:tc>
                <a:tc hMerge="1">
                  <a:txBody>
                    <a:bodyPr/>
                    <a:lstStyle/>
                    <a:p>
                      <a:endParaRPr lang="en-GB" dirty="0"/>
                    </a:p>
                  </a:txBody>
                  <a:tcPr/>
                </a:tc>
                <a:tc gridSpan="2">
                  <a:txBody>
                    <a:bodyPr/>
                    <a:lstStyle/>
                    <a:p>
                      <a:pPr algn="ctr"/>
                      <a:r>
                        <a:rPr lang="en-US" dirty="0"/>
                        <a:t>2023</a:t>
                      </a:r>
                      <a:endParaRPr lang="en-GB" dirty="0"/>
                    </a:p>
                  </a:txBody>
                  <a:tcPr/>
                </a:tc>
                <a:tc hMerge="1">
                  <a:txBody>
                    <a:bodyPr/>
                    <a:lstStyle/>
                    <a:p>
                      <a:endParaRPr lang="en-GB" dirty="0"/>
                    </a:p>
                  </a:txBody>
                  <a:tcPr/>
                </a:tc>
                <a:tc gridSpan="2">
                  <a:txBody>
                    <a:bodyPr/>
                    <a:lstStyle/>
                    <a:p>
                      <a:pPr algn="ctr"/>
                      <a:r>
                        <a:rPr lang="en-US" dirty="0"/>
                        <a:t>2024</a:t>
                      </a:r>
                      <a:endParaRPr lang="en-GB" dirty="0"/>
                    </a:p>
                  </a:txBody>
                  <a:tcPr/>
                </a:tc>
                <a:tc hMerge="1">
                  <a:txBody>
                    <a:bodyPr/>
                    <a:lstStyle/>
                    <a:p>
                      <a:endParaRPr lang="en-GB" dirty="0"/>
                    </a:p>
                  </a:txBody>
                  <a:tcPr/>
                </a:tc>
                <a:tc>
                  <a:txBody>
                    <a:bodyPr/>
                    <a:lstStyle/>
                    <a:p>
                      <a:r>
                        <a:rPr lang="en-US" dirty="0"/>
                        <a:t>%per.</a:t>
                      </a:r>
                    </a:p>
                  </a:txBody>
                  <a:tcPr/>
                </a:tc>
                <a:tc>
                  <a:txBody>
                    <a:bodyPr/>
                    <a:lstStyle/>
                    <a:p>
                      <a:r>
                        <a:rPr lang="en-US" dirty="0"/>
                        <a:t>%per</a:t>
                      </a:r>
                    </a:p>
                  </a:txBody>
                  <a:tcPr/>
                </a:tc>
                <a:extLst>
                  <a:ext uri="{0D108BD9-81ED-4DB2-BD59-A6C34878D82A}">
                    <a16:rowId xmlns:a16="http://schemas.microsoft.com/office/drawing/2014/main" xmlns="" val="10002"/>
                  </a:ext>
                </a:extLst>
              </a:tr>
              <a:tr h="386906">
                <a:tc>
                  <a:txBody>
                    <a:bodyPr/>
                    <a:lstStyle/>
                    <a:p>
                      <a:endParaRPr lang="en-US"/>
                    </a:p>
                  </a:txBody>
                  <a:tcPr/>
                </a:tc>
                <a:tc>
                  <a:txBody>
                    <a:bodyPr/>
                    <a:lstStyle/>
                    <a:p>
                      <a:pPr algn="l" fontAlgn="b"/>
                      <a:r>
                        <a:rPr lang="en-GB" sz="1400" b="1" i="0" u="none" strike="noStrike" dirty="0">
                          <a:solidFill>
                            <a:srgbClr val="000000"/>
                          </a:solidFill>
                          <a:effectLst/>
                          <a:latin typeface="Calibri" panose="020F0502020204030204" pitchFamily="34" charset="0"/>
                        </a:rPr>
                        <a:t> BUDGET </a:t>
                      </a:r>
                    </a:p>
                  </a:txBody>
                  <a:tcPr marL="9525" marR="9525" marT="9525" marB="0" anchor="b"/>
                </a:tc>
                <a:tc>
                  <a:txBody>
                    <a:bodyPr/>
                    <a:lstStyle/>
                    <a:p>
                      <a:pPr algn="l" fontAlgn="b"/>
                      <a:r>
                        <a:rPr lang="en-GB" sz="1400" b="1" i="0" u="none" strike="noStrike" dirty="0">
                          <a:solidFill>
                            <a:srgbClr val="000000"/>
                          </a:solidFill>
                          <a:effectLst/>
                          <a:latin typeface="Calibri" panose="020F0502020204030204" pitchFamily="34" charset="0"/>
                        </a:rPr>
                        <a:t> ACTUAL </a:t>
                      </a:r>
                    </a:p>
                  </a:txBody>
                  <a:tcPr marL="9525" marR="9525" marT="9525" marB="0" anchor="b"/>
                </a:tc>
                <a:tc>
                  <a:txBody>
                    <a:bodyPr/>
                    <a:lstStyle/>
                    <a:p>
                      <a:pPr algn="l" fontAlgn="b"/>
                      <a:r>
                        <a:rPr lang="en-GB" sz="1400" b="1" i="0" u="none" strike="noStrike" dirty="0">
                          <a:solidFill>
                            <a:srgbClr val="000000"/>
                          </a:solidFill>
                          <a:effectLst/>
                          <a:latin typeface="Calibri" panose="020F0502020204030204" pitchFamily="34" charset="0"/>
                        </a:rPr>
                        <a:t> BUDGET </a:t>
                      </a:r>
                    </a:p>
                  </a:txBody>
                  <a:tcPr marL="9525" marR="9525" marT="9525" marB="0" anchor="b"/>
                </a:tc>
                <a:tc>
                  <a:txBody>
                    <a:bodyPr/>
                    <a:lstStyle/>
                    <a:p>
                      <a:pPr algn="l" fontAlgn="b"/>
                      <a:r>
                        <a:rPr lang="en-GB" sz="1400" b="1" i="0" u="none" strike="noStrike" dirty="0">
                          <a:solidFill>
                            <a:srgbClr val="000000"/>
                          </a:solidFill>
                          <a:effectLst/>
                          <a:latin typeface="Calibri" panose="020F0502020204030204" pitchFamily="34" charset="0"/>
                        </a:rPr>
                        <a:t> ACTUAL </a:t>
                      </a:r>
                    </a:p>
                  </a:txBody>
                  <a:tcPr marL="9525" marR="9525" marT="9525" marB="0" anchor="b"/>
                </a:tc>
                <a:tc>
                  <a:txBody>
                    <a:bodyPr/>
                    <a:lstStyle/>
                    <a:p>
                      <a:pPr algn="l" fontAlgn="b"/>
                      <a:r>
                        <a:rPr lang="en-GB" sz="1400" b="1" i="0" u="none" strike="noStrike" dirty="0">
                          <a:solidFill>
                            <a:srgbClr val="000000"/>
                          </a:solidFill>
                          <a:effectLst/>
                          <a:latin typeface="Calibri" panose="020F0502020204030204" pitchFamily="34" charset="0"/>
                        </a:rPr>
                        <a:t> BUDGET </a:t>
                      </a:r>
                    </a:p>
                  </a:txBody>
                  <a:tcPr marL="9525" marR="9525" marT="9525" marB="0" anchor="b"/>
                </a:tc>
                <a:tc>
                  <a:txBody>
                    <a:bodyPr/>
                    <a:lstStyle/>
                    <a:p>
                      <a:pPr algn="l" fontAlgn="b"/>
                      <a:r>
                        <a:rPr lang="en-GB" sz="1400" b="1" i="0" u="none" strike="noStrike" dirty="0">
                          <a:solidFill>
                            <a:srgbClr val="000000"/>
                          </a:solidFill>
                          <a:effectLst/>
                          <a:latin typeface="Calibri" panose="020F0502020204030204" pitchFamily="34" charset="0"/>
                        </a:rPr>
                        <a:t> ACTUAL</a:t>
                      </a:r>
                      <a:r>
                        <a:rPr lang="en-GB" sz="1400" b="1" i="0" u="none" strike="noStrike" baseline="0" dirty="0">
                          <a:solidFill>
                            <a:srgbClr val="000000"/>
                          </a:solidFill>
                          <a:effectLst/>
                          <a:latin typeface="Calibri" panose="020F0502020204030204" pitchFamily="34" charset="0"/>
                        </a:rPr>
                        <a:t> @</a:t>
                      </a:r>
                      <a:r>
                        <a:rPr lang="en-GB" sz="1400" b="1" i="0" u="none" strike="noStrike" dirty="0">
                          <a:solidFill>
                            <a:srgbClr val="000000"/>
                          </a:solidFill>
                          <a:effectLst/>
                          <a:latin typeface="Calibri" panose="020F0502020204030204" pitchFamily="34" charset="0"/>
                        </a:rPr>
                        <a:t> </a:t>
                      </a:r>
                      <a:r>
                        <a:rPr lang="en-GB" sz="1400" b="1" i="0" u="none" strike="noStrike" dirty="0" smtClean="0">
                          <a:solidFill>
                            <a:srgbClr val="000000"/>
                          </a:solidFill>
                          <a:effectLst/>
                          <a:latin typeface="Calibri" panose="020F0502020204030204" pitchFamily="34" charset="0"/>
                        </a:rPr>
                        <a:t>SEP </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r>
                        <a:rPr lang="en-US" dirty="0"/>
                        <a:t>A/B*100</a:t>
                      </a:r>
                    </a:p>
                  </a:txBody>
                  <a:tcPr/>
                </a:tc>
                <a:tc>
                  <a:txBody>
                    <a:bodyPr/>
                    <a:lstStyle/>
                    <a:p>
                      <a:r>
                        <a:rPr lang="en-US" dirty="0"/>
                        <a:t>A/STA*100</a:t>
                      </a:r>
                    </a:p>
                  </a:txBody>
                  <a:tcPr/>
                </a:tc>
                <a:extLst>
                  <a:ext uri="{0D108BD9-81ED-4DB2-BD59-A6C34878D82A}">
                    <a16:rowId xmlns:a16="http://schemas.microsoft.com/office/drawing/2014/main" xmlns="" val="10003"/>
                  </a:ext>
                </a:extLst>
              </a:tr>
              <a:tr h="474665">
                <a:tc>
                  <a:txBody>
                    <a:bodyPr/>
                    <a:lstStyle/>
                    <a:p>
                      <a:pPr algn="l" fontAlgn="b"/>
                      <a:r>
                        <a:rPr lang="en-US" sz="1400" b="1" i="0" u="none" strike="noStrike" dirty="0">
                          <a:solidFill>
                            <a:srgbClr val="000000"/>
                          </a:solidFill>
                          <a:effectLst/>
                          <a:latin typeface="Calibri" panose="020F0502020204030204" pitchFamily="34" charset="0"/>
                        </a:rPr>
                        <a:t> </a:t>
                      </a:r>
                      <a:r>
                        <a:rPr lang="en-US" sz="1400" b="1" i="0" u="none" strike="noStrike" dirty="0" smtClean="0">
                          <a:solidFill>
                            <a:srgbClr val="000000"/>
                          </a:solidFill>
                          <a:effectLst/>
                          <a:latin typeface="Calibri" panose="020F0502020204030204" pitchFamily="34" charset="0"/>
                        </a:rPr>
                        <a:t>POPERTY RATE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152,000.00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18,941.81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89,000.00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76,000.00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77,000.00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38,830.74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50.43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7.24 </a:t>
                      </a:r>
                    </a:p>
                  </a:txBody>
                  <a:tcPr marL="9525" marR="9525" marT="9525" marB="0" anchor="b"/>
                </a:tc>
                <a:extLst>
                  <a:ext uri="{0D108BD9-81ED-4DB2-BD59-A6C34878D82A}">
                    <a16:rowId xmlns:a16="http://schemas.microsoft.com/office/drawing/2014/main" xmlns="" val="10004"/>
                  </a:ext>
                </a:extLst>
              </a:tr>
              <a:tr h="461466">
                <a:tc>
                  <a:txBody>
                    <a:bodyPr/>
                    <a:lstStyle/>
                    <a:p>
                      <a:pPr algn="l" fontAlgn="b"/>
                      <a:r>
                        <a:rPr lang="en-US" sz="1400" b="1" i="0" u="none" strike="noStrike">
                          <a:solidFill>
                            <a:srgbClr val="000000"/>
                          </a:solidFill>
                          <a:effectLst/>
                          <a:latin typeface="Calibri" panose="020F0502020204030204" pitchFamily="34" charset="0"/>
                        </a:rPr>
                        <a:t> BASIC RATE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500.00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200.00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308.72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   </a:t>
                      </a:r>
                    </a:p>
                  </a:txBody>
                  <a:tcPr marL="9525" marR="9525" marT="9525" marB="0" anchor="b"/>
                </a:tc>
                <a:extLst>
                  <a:ext uri="{0D108BD9-81ED-4DB2-BD59-A6C34878D82A}">
                    <a16:rowId xmlns:a16="http://schemas.microsoft.com/office/drawing/2014/main" xmlns="" val="10005"/>
                  </a:ext>
                </a:extLst>
              </a:tr>
              <a:tr h="474665">
                <a:tc>
                  <a:txBody>
                    <a:bodyPr/>
                    <a:lstStyle/>
                    <a:p>
                      <a:pPr algn="l" fontAlgn="b"/>
                      <a:r>
                        <a:rPr lang="en-US" sz="1400" b="1" i="0" u="none" strike="noStrike">
                          <a:solidFill>
                            <a:srgbClr val="000000"/>
                          </a:solidFill>
                          <a:effectLst/>
                          <a:latin typeface="Calibri" panose="020F0502020204030204" pitchFamily="34" charset="0"/>
                        </a:rPr>
                        <a:t> FEES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152,400.00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146,083.62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150,000.00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148,606.00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170,000.00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143,872.00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84.63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26.81 </a:t>
                      </a:r>
                    </a:p>
                  </a:txBody>
                  <a:tcPr marL="9525" marR="9525" marT="9525" marB="0" anchor="b"/>
                </a:tc>
                <a:extLst>
                  <a:ext uri="{0D108BD9-81ED-4DB2-BD59-A6C34878D82A}">
                    <a16:rowId xmlns:a16="http://schemas.microsoft.com/office/drawing/2014/main" xmlns="" val="10006"/>
                  </a:ext>
                </a:extLst>
              </a:tr>
              <a:tr h="461466">
                <a:tc>
                  <a:txBody>
                    <a:bodyPr/>
                    <a:lstStyle/>
                    <a:p>
                      <a:pPr algn="l" fontAlgn="b"/>
                      <a:r>
                        <a:rPr lang="en-US" sz="1400" b="1" i="0" u="none" strike="noStrike">
                          <a:solidFill>
                            <a:srgbClr val="000000"/>
                          </a:solidFill>
                          <a:effectLst/>
                          <a:latin typeface="Calibri" panose="020F0502020204030204" pitchFamily="34" charset="0"/>
                        </a:rPr>
                        <a:t> FINES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12,000.00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11,520.00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12,000.00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14,789.00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14,000.00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13,189.00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94.21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2.46 </a:t>
                      </a:r>
                    </a:p>
                  </a:txBody>
                  <a:tcPr marL="9525" marR="9525" marT="9525" marB="0" anchor="b"/>
                </a:tc>
                <a:extLst>
                  <a:ext uri="{0D108BD9-81ED-4DB2-BD59-A6C34878D82A}">
                    <a16:rowId xmlns:a16="http://schemas.microsoft.com/office/drawing/2014/main" xmlns="" val="10007"/>
                  </a:ext>
                </a:extLst>
              </a:tr>
              <a:tr h="461466">
                <a:tc>
                  <a:txBody>
                    <a:bodyPr/>
                    <a:lstStyle/>
                    <a:p>
                      <a:pPr algn="l" fontAlgn="b"/>
                      <a:r>
                        <a:rPr lang="en-US" sz="1400" b="1" i="0" u="none" strike="noStrike">
                          <a:solidFill>
                            <a:srgbClr val="000000"/>
                          </a:solidFill>
                          <a:effectLst/>
                          <a:latin typeface="Calibri" panose="020F0502020204030204" pitchFamily="34" charset="0"/>
                        </a:rPr>
                        <a:t> LICENCE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311,900.00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345,722.71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340,000.00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354,141.73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300,000.00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252,382.88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84.13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47.03 </a:t>
                      </a:r>
                    </a:p>
                  </a:txBody>
                  <a:tcPr marL="9525" marR="9525" marT="9525" marB="0" anchor="b"/>
                </a:tc>
                <a:extLst>
                  <a:ext uri="{0D108BD9-81ED-4DB2-BD59-A6C34878D82A}">
                    <a16:rowId xmlns:a16="http://schemas.microsoft.com/office/drawing/2014/main" xmlns="" val="10008"/>
                  </a:ext>
                </a:extLst>
              </a:tr>
              <a:tr h="461466">
                <a:tc>
                  <a:txBody>
                    <a:bodyPr/>
                    <a:lstStyle/>
                    <a:p>
                      <a:pPr algn="l" fontAlgn="b"/>
                      <a:r>
                        <a:rPr lang="en-US" sz="1400" b="1" i="0" u="none" strike="noStrike">
                          <a:solidFill>
                            <a:srgbClr val="000000"/>
                          </a:solidFill>
                          <a:effectLst/>
                          <a:latin typeface="Calibri" panose="020F0502020204030204" pitchFamily="34" charset="0"/>
                        </a:rPr>
                        <a:t> LAND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62,200.00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31,890.00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62,000.00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33,354.80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60,000.00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31,940.00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53.23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5.95 </a:t>
                      </a:r>
                    </a:p>
                  </a:txBody>
                  <a:tcPr marL="9525" marR="9525" marT="9525" marB="0" anchor="b"/>
                </a:tc>
                <a:extLst>
                  <a:ext uri="{0D108BD9-81ED-4DB2-BD59-A6C34878D82A}">
                    <a16:rowId xmlns:a16="http://schemas.microsoft.com/office/drawing/2014/main" xmlns="" val="10009"/>
                  </a:ext>
                </a:extLst>
              </a:tr>
              <a:tr h="461466">
                <a:tc>
                  <a:txBody>
                    <a:bodyPr/>
                    <a:lstStyle/>
                    <a:p>
                      <a:pPr algn="l" fontAlgn="b"/>
                      <a:r>
                        <a:rPr lang="en-US" sz="1400" b="1" i="0" u="none" strike="noStrike">
                          <a:solidFill>
                            <a:srgbClr val="000000"/>
                          </a:solidFill>
                          <a:effectLst/>
                          <a:latin typeface="Calibri" panose="020F0502020204030204" pitchFamily="34" charset="0"/>
                        </a:rPr>
                        <a:t> RENT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87,800.00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51,897.06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90,000.00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55,232.77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95,000.00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56,411.64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59.38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10.51 </a:t>
                      </a:r>
                    </a:p>
                  </a:txBody>
                  <a:tcPr marL="9525" marR="9525" marT="9525" marB="0" anchor="b"/>
                </a:tc>
                <a:extLst>
                  <a:ext uri="{0D108BD9-81ED-4DB2-BD59-A6C34878D82A}">
                    <a16:rowId xmlns:a16="http://schemas.microsoft.com/office/drawing/2014/main" xmlns="" val="10010"/>
                  </a:ext>
                </a:extLst>
              </a:tr>
              <a:tr h="461466">
                <a:tc>
                  <a:txBody>
                    <a:bodyPr/>
                    <a:lstStyle/>
                    <a:p>
                      <a:pPr algn="l" fontAlgn="b"/>
                      <a:r>
                        <a:rPr lang="en-US" sz="1400" b="1" i="0" u="none" strike="noStrike" dirty="0">
                          <a:solidFill>
                            <a:srgbClr val="000000"/>
                          </a:solidFill>
                          <a:effectLst/>
                          <a:latin typeface="Calibri" panose="020F0502020204030204" pitchFamily="34" charset="0"/>
                        </a:rPr>
                        <a:t> SUB-TOTAL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778,800.00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606,255.20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744,000.00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682,433.02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717,000.00 </a:t>
                      </a:r>
                    </a:p>
                  </a:txBody>
                  <a:tcPr marL="9525" marR="9525" marT="9525" marB="0" anchor="b"/>
                </a:tc>
                <a:tc>
                  <a:txBody>
                    <a:bodyPr/>
                    <a:lstStyle/>
                    <a:p>
                      <a:pPr algn="l" fontAlgn="b"/>
                      <a:r>
                        <a:rPr lang="en-US" sz="1400" b="1" i="0" u="none" strike="noStrike" dirty="0">
                          <a:solidFill>
                            <a:srgbClr val="000000"/>
                          </a:solidFill>
                          <a:effectLst/>
                          <a:latin typeface="Calibri" panose="020F0502020204030204" pitchFamily="34" charset="0"/>
                        </a:rPr>
                        <a:t>                   536,626.26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74.84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100.00 </a:t>
                      </a:r>
                    </a:p>
                  </a:txBody>
                  <a:tcPr marL="9525" marR="9525" marT="9525" marB="0" anchor="b"/>
                </a:tc>
                <a:extLst>
                  <a:ext uri="{0D108BD9-81ED-4DB2-BD59-A6C34878D82A}">
                    <a16:rowId xmlns:a16="http://schemas.microsoft.com/office/drawing/2014/main" xmlns="" val="10012"/>
                  </a:ext>
                </a:extLst>
              </a:tr>
              <a:tr h="461466">
                <a:tc>
                  <a:txBody>
                    <a:bodyPr/>
                    <a:lstStyle/>
                    <a:p>
                      <a:pPr algn="l" fontAlgn="b"/>
                      <a:r>
                        <a:rPr lang="en-US" sz="1400" b="0" i="0" u="none" strike="noStrike">
                          <a:solidFill>
                            <a:srgbClr val="000000"/>
                          </a:solidFill>
                          <a:effectLst/>
                          <a:latin typeface="Calibri" panose="020F0502020204030204" pitchFamily="34" charset="0"/>
                        </a:rPr>
                        <a:t> STOOLLANDS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450,000.00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333,305.00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450,000.00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313,700.31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700,000.00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301,837.00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43.12 </a:t>
                      </a:r>
                    </a:p>
                  </a:txBody>
                  <a:tcPr marL="9525" marR="9525" marT="9525" marB="0" anchor="b"/>
                </a:tc>
                <a:tc>
                  <a:txBody>
                    <a:bodyPr/>
                    <a:lstStyle/>
                    <a:p>
                      <a:pPr algn="l" fontAlgn="b"/>
                      <a:r>
                        <a:rPr lang="en-US" sz="1400" b="0" i="0" u="none" strike="noStrike">
                          <a:solidFill>
                            <a:srgbClr val="FF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xmlns="" val="10013"/>
                  </a:ext>
                </a:extLst>
              </a:tr>
              <a:tr h="474665">
                <a:tc>
                  <a:txBody>
                    <a:bodyPr/>
                    <a:lstStyle/>
                    <a:p>
                      <a:pPr algn="l" fontAlgn="b"/>
                      <a:r>
                        <a:rPr lang="en-US" sz="1400" b="1" i="0" u="none" strike="noStrike" dirty="0">
                          <a:solidFill>
                            <a:srgbClr val="000000"/>
                          </a:solidFill>
                          <a:effectLst/>
                          <a:latin typeface="Calibri" panose="020F0502020204030204" pitchFamily="34" charset="0"/>
                        </a:rPr>
                        <a:t> GRAND TOTAL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1,228,800.00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939,560.20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1,194,000.00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996,133.33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1,417,000.00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838,463.26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59.17 </a:t>
                      </a:r>
                    </a:p>
                  </a:txBody>
                  <a:tcPr marL="9525" marR="9525" marT="9525" marB="0" anchor="b"/>
                </a:tc>
                <a:tc>
                  <a:txBody>
                    <a:bodyPr/>
                    <a:lstStyle/>
                    <a:p>
                      <a:pPr algn="l" fontAlgn="b"/>
                      <a:r>
                        <a:rPr lang="en-US" sz="1400" b="0" i="0" u="none" strike="noStrike" dirty="0">
                          <a:solidFill>
                            <a:srgbClr val="FF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670933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93445596"/>
              </p:ext>
            </p:extLst>
          </p:nvPr>
        </p:nvGraphicFramePr>
        <p:xfrm>
          <a:off x="149287" y="-83125"/>
          <a:ext cx="11887202" cy="6804601"/>
        </p:xfrm>
        <a:graphic>
          <a:graphicData uri="http://schemas.openxmlformats.org/drawingml/2006/table">
            <a:tbl>
              <a:tblPr firstRow="1" bandRow="1">
                <a:tableStyleId>{5C22544A-7EE6-4342-B048-85BDC9FD1C3A}</a:tableStyleId>
              </a:tblPr>
              <a:tblGrid>
                <a:gridCol w="1409175">
                  <a:extLst>
                    <a:ext uri="{9D8B030D-6E8A-4147-A177-3AD203B41FA5}">
                      <a16:colId xmlns:a16="http://schemas.microsoft.com/office/drawing/2014/main" xmlns="" val="20000"/>
                    </a:ext>
                  </a:extLst>
                </a:gridCol>
                <a:gridCol w="1442553">
                  <a:extLst>
                    <a:ext uri="{9D8B030D-6E8A-4147-A177-3AD203B41FA5}">
                      <a16:colId xmlns:a16="http://schemas.microsoft.com/office/drawing/2014/main" xmlns="" val="20001"/>
                    </a:ext>
                  </a:extLst>
                </a:gridCol>
                <a:gridCol w="1442553">
                  <a:extLst>
                    <a:ext uri="{9D8B030D-6E8A-4147-A177-3AD203B41FA5}">
                      <a16:colId xmlns:a16="http://schemas.microsoft.com/office/drawing/2014/main" xmlns="" val="20002"/>
                    </a:ext>
                  </a:extLst>
                </a:gridCol>
                <a:gridCol w="1442553">
                  <a:extLst>
                    <a:ext uri="{9D8B030D-6E8A-4147-A177-3AD203B41FA5}">
                      <a16:colId xmlns:a16="http://schemas.microsoft.com/office/drawing/2014/main" xmlns="" val="20003"/>
                    </a:ext>
                  </a:extLst>
                </a:gridCol>
                <a:gridCol w="1442553">
                  <a:extLst>
                    <a:ext uri="{9D8B030D-6E8A-4147-A177-3AD203B41FA5}">
                      <a16:colId xmlns:a16="http://schemas.microsoft.com/office/drawing/2014/main" xmlns="" val="20004"/>
                    </a:ext>
                  </a:extLst>
                </a:gridCol>
                <a:gridCol w="1442553">
                  <a:extLst>
                    <a:ext uri="{9D8B030D-6E8A-4147-A177-3AD203B41FA5}">
                      <a16:colId xmlns:a16="http://schemas.microsoft.com/office/drawing/2014/main" xmlns="" val="20005"/>
                    </a:ext>
                  </a:extLst>
                </a:gridCol>
                <a:gridCol w="1442553">
                  <a:extLst>
                    <a:ext uri="{9D8B030D-6E8A-4147-A177-3AD203B41FA5}">
                      <a16:colId xmlns:a16="http://schemas.microsoft.com/office/drawing/2014/main" xmlns="" val="20006"/>
                    </a:ext>
                  </a:extLst>
                </a:gridCol>
                <a:gridCol w="1822709">
                  <a:extLst>
                    <a:ext uri="{9D8B030D-6E8A-4147-A177-3AD203B41FA5}">
                      <a16:colId xmlns:a16="http://schemas.microsoft.com/office/drawing/2014/main" xmlns="" val="20007"/>
                    </a:ext>
                  </a:extLst>
                </a:gridCol>
              </a:tblGrid>
              <a:tr h="580534">
                <a:tc gridSpan="8">
                  <a:txBody>
                    <a:bodyPr/>
                    <a:lstStyle/>
                    <a:p>
                      <a:pPr algn="ctr"/>
                      <a:r>
                        <a:rPr lang="en-US" sz="2800" dirty="0"/>
                        <a:t>FINANCIAL PERFORMANCE-REVENUE</a:t>
                      </a:r>
                      <a:endParaRPr lang="en-GB" sz="28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0"/>
                  </a:ext>
                </a:extLst>
              </a:tr>
              <a:tr h="442663">
                <a:tc gridSpan="8">
                  <a:txBody>
                    <a:bodyPr/>
                    <a:lstStyle/>
                    <a:p>
                      <a:pPr algn="ctr"/>
                      <a:r>
                        <a:rPr lang="en-US" sz="2000" dirty="0"/>
                        <a:t>REVENUE PERFORMANCE –ALL REVENUE SOURCES</a:t>
                      </a:r>
                      <a:endParaRPr lang="en-GB" sz="20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10001"/>
                  </a:ext>
                </a:extLst>
              </a:tr>
              <a:tr h="389754">
                <a:tc>
                  <a:txBody>
                    <a:bodyPr/>
                    <a:lstStyle/>
                    <a:p>
                      <a:r>
                        <a:rPr lang="en-US" dirty="0"/>
                        <a:t>ITEMS</a:t>
                      </a:r>
                      <a:endParaRPr lang="en-GB" dirty="0"/>
                    </a:p>
                  </a:txBody>
                  <a:tcPr/>
                </a:tc>
                <a:tc gridSpan="2">
                  <a:txBody>
                    <a:bodyPr/>
                    <a:lstStyle/>
                    <a:p>
                      <a:pPr algn="ctr"/>
                      <a:r>
                        <a:rPr lang="en-US" dirty="0"/>
                        <a:t>2022</a:t>
                      </a:r>
                      <a:endParaRPr lang="en-GB" dirty="0"/>
                    </a:p>
                  </a:txBody>
                  <a:tcPr/>
                </a:tc>
                <a:tc hMerge="1">
                  <a:txBody>
                    <a:bodyPr/>
                    <a:lstStyle/>
                    <a:p>
                      <a:endParaRPr lang="en-GB" dirty="0"/>
                    </a:p>
                  </a:txBody>
                  <a:tcPr/>
                </a:tc>
                <a:tc gridSpan="2">
                  <a:txBody>
                    <a:bodyPr/>
                    <a:lstStyle/>
                    <a:p>
                      <a:pPr algn="ctr"/>
                      <a:r>
                        <a:rPr lang="en-US" dirty="0"/>
                        <a:t>2023</a:t>
                      </a:r>
                      <a:endParaRPr lang="en-GB" dirty="0"/>
                    </a:p>
                  </a:txBody>
                  <a:tcPr/>
                </a:tc>
                <a:tc hMerge="1">
                  <a:txBody>
                    <a:bodyPr/>
                    <a:lstStyle/>
                    <a:p>
                      <a:endParaRPr lang="en-GB" dirty="0"/>
                    </a:p>
                  </a:txBody>
                  <a:tcPr/>
                </a:tc>
                <a:tc gridSpan="2">
                  <a:txBody>
                    <a:bodyPr/>
                    <a:lstStyle/>
                    <a:p>
                      <a:pPr algn="ctr"/>
                      <a:r>
                        <a:rPr lang="en-US" dirty="0"/>
                        <a:t>2024</a:t>
                      </a:r>
                      <a:endParaRPr lang="en-GB" dirty="0"/>
                    </a:p>
                  </a:txBody>
                  <a:tcPr/>
                </a:tc>
                <a:tc hMerge="1">
                  <a:txBody>
                    <a:bodyPr/>
                    <a:lstStyle/>
                    <a:p>
                      <a:endParaRPr lang="en-GB" dirty="0"/>
                    </a:p>
                  </a:txBody>
                  <a:tcPr/>
                </a:tc>
                <a:tc>
                  <a:txBody>
                    <a:bodyPr/>
                    <a:lstStyle/>
                    <a:p>
                      <a:r>
                        <a:rPr lang="en-US" dirty="0"/>
                        <a:t>% PERFORM</a:t>
                      </a:r>
                      <a:endParaRPr lang="en-GB" dirty="0"/>
                    </a:p>
                  </a:txBody>
                  <a:tcPr/>
                </a:tc>
                <a:extLst>
                  <a:ext uri="{0D108BD9-81ED-4DB2-BD59-A6C34878D82A}">
                    <a16:rowId xmlns:a16="http://schemas.microsoft.com/office/drawing/2014/main" xmlns="" val="10002"/>
                  </a:ext>
                </a:extLst>
              </a:tr>
              <a:tr h="389754">
                <a:tc>
                  <a:txBody>
                    <a:bodyPr/>
                    <a:lstStyle/>
                    <a:p>
                      <a:endParaRPr lang="en-GB" dirty="0"/>
                    </a:p>
                  </a:txBody>
                  <a:tcPr/>
                </a:tc>
                <a:tc>
                  <a:txBody>
                    <a:bodyPr/>
                    <a:lstStyle/>
                    <a:p>
                      <a:pPr algn="l" fontAlgn="b"/>
                      <a:r>
                        <a:rPr lang="en-GB" sz="1400" b="1" i="0" u="none" strike="noStrike" dirty="0">
                          <a:solidFill>
                            <a:srgbClr val="000000"/>
                          </a:solidFill>
                          <a:effectLst/>
                          <a:latin typeface="Calibri" panose="020F0502020204030204" pitchFamily="34" charset="0"/>
                        </a:rPr>
                        <a:t> BUDGET </a:t>
                      </a:r>
                    </a:p>
                  </a:txBody>
                  <a:tcPr marL="9525" marR="9525" marT="9525" marB="0" anchor="b"/>
                </a:tc>
                <a:tc>
                  <a:txBody>
                    <a:bodyPr/>
                    <a:lstStyle/>
                    <a:p>
                      <a:pPr algn="l" fontAlgn="b"/>
                      <a:r>
                        <a:rPr lang="en-GB" sz="1400" b="1" i="0" u="none" strike="noStrike" dirty="0">
                          <a:solidFill>
                            <a:srgbClr val="000000"/>
                          </a:solidFill>
                          <a:effectLst/>
                          <a:latin typeface="Calibri" panose="020F0502020204030204" pitchFamily="34" charset="0"/>
                        </a:rPr>
                        <a:t> ACTUAL </a:t>
                      </a:r>
                    </a:p>
                  </a:txBody>
                  <a:tcPr marL="9525" marR="9525" marT="9525" marB="0" anchor="b"/>
                </a:tc>
                <a:tc>
                  <a:txBody>
                    <a:bodyPr/>
                    <a:lstStyle/>
                    <a:p>
                      <a:pPr algn="l" fontAlgn="b"/>
                      <a:r>
                        <a:rPr lang="en-GB" sz="1400" b="1" i="0" u="none" strike="noStrike" dirty="0">
                          <a:solidFill>
                            <a:srgbClr val="000000"/>
                          </a:solidFill>
                          <a:effectLst/>
                          <a:latin typeface="Calibri" panose="020F0502020204030204" pitchFamily="34" charset="0"/>
                        </a:rPr>
                        <a:t> BUDGET </a:t>
                      </a:r>
                    </a:p>
                  </a:txBody>
                  <a:tcPr marL="9525" marR="9525" marT="9525" marB="0" anchor="b"/>
                </a:tc>
                <a:tc>
                  <a:txBody>
                    <a:bodyPr/>
                    <a:lstStyle/>
                    <a:p>
                      <a:pPr algn="l" fontAlgn="b"/>
                      <a:r>
                        <a:rPr lang="en-GB" sz="1400" b="1" i="0" u="none" strike="noStrike" dirty="0">
                          <a:solidFill>
                            <a:srgbClr val="000000"/>
                          </a:solidFill>
                          <a:effectLst/>
                          <a:latin typeface="Calibri" panose="020F0502020204030204" pitchFamily="34" charset="0"/>
                        </a:rPr>
                        <a:t> ACTUAL </a:t>
                      </a:r>
                    </a:p>
                  </a:txBody>
                  <a:tcPr marL="9525" marR="9525" marT="9525" marB="0" anchor="b"/>
                </a:tc>
                <a:tc>
                  <a:txBody>
                    <a:bodyPr/>
                    <a:lstStyle/>
                    <a:p>
                      <a:pPr algn="l" fontAlgn="b"/>
                      <a:r>
                        <a:rPr lang="en-GB" sz="1400" b="1" i="0" u="none" strike="noStrike" dirty="0">
                          <a:solidFill>
                            <a:srgbClr val="000000"/>
                          </a:solidFill>
                          <a:effectLst/>
                          <a:latin typeface="Calibri" panose="020F0502020204030204" pitchFamily="34" charset="0"/>
                        </a:rPr>
                        <a:t> BUDGET </a:t>
                      </a:r>
                    </a:p>
                  </a:txBody>
                  <a:tcPr marL="9525" marR="9525" marT="9525" marB="0" anchor="b"/>
                </a:tc>
                <a:tc>
                  <a:txBody>
                    <a:bodyPr/>
                    <a:lstStyle/>
                    <a:p>
                      <a:pPr algn="l" fontAlgn="b"/>
                      <a:r>
                        <a:rPr lang="en-GB" sz="1400" b="1" i="0" u="none" strike="noStrike" dirty="0">
                          <a:solidFill>
                            <a:srgbClr val="000000"/>
                          </a:solidFill>
                          <a:effectLst/>
                          <a:latin typeface="Calibri" panose="020F0502020204030204" pitchFamily="34" charset="0"/>
                        </a:rPr>
                        <a:t> ACTUAL</a:t>
                      </a:r>
                      <a:r>
                        <a:rPr lang="en-GB" sz="1400" b="1" i="0" u="none" strike="noStrike" baseline="0" dirty="0">
                          <a:solidFill>
                            <a:srgbClr val="000000"/>
                          </a:solidFill>
                          <a:effectLst/>
                          <a:latin typeface="Calibri" panose="020F0502020204030204" pitchFamily="34" charset="0"/>
                        </a:rPr>
                        <a:t> @</a:t>
                      </a:r>
                      <a:r>
                        <a:rPr lang="en-GB" sz="1400" b="1" i="0" u="none" strike="noStrike" dirty="0">
                          <a:solidFill>
                            <a:srgbClr val="000000"/>
                          </a:solidFill>
                          <a:effectLst/>
                          <a:latin typeface="Calibri" panose="020F0502020204030204" pitchFamily="34" charset="0"/>
                        </a:rPr>
                        <a:t> </a:t>
                      </a:r>
                      <a:r>
                        <a:rPr lang="en-GB" sz="1400" b="1" i="0" u="none" strike="noStrike" dirty="0" smtClean="0">
                          <a:solidFill>
                            <a:srgbClr val="000000"/>
                          </a:solidFill>
                          <a:effectLst/>
                          <a:latin typeface="Calibri" panose="020F0502020204030204" pitchFamily="34" charset="0"/>
                        </a:rPr>
                        <a:t>SEP </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GB"/>
                    </a:p>
                  </a:txBody>
                  <a:tcPr/>
                </a:tc>
                <a:extLst>
                  <a:ext uri="{0D108BD9-81ED-4DB2-BD59-A6C34878D82A}">
                    <a16:rowId xmlns:a16="http://schemas.microsoft.com/office/drawing/2014/main" xmlns="" val="10003"/>
                  </a:ext>
                </a:extLst>
              </a:tr>
              <a:tr h="462886">
                <a:tc>
                  <a:txBody>
                    <a:bodyPr/>
                    <a:lstStyle/>
                    <a:p>
                      <a:pPr algn="l" fontAlgn="b"/>
                      <a:r>
                        <a:rPr lang="en-GB" sz="1400" b="1" i="0" u="none" strike="noStrike" dirty="0">
                          <a:solidFill>
                            <a:srgbClr val="000000"/>
                          </a:solidFill>
                          <a:effectLst/>
                          <a:latin typeface="Calibri" panose="020F0502020204030204" pitchFamily="34" charset="0"/>
                        </a:rPr>
                        <a:t>IGF</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1,228,800.00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939,560.20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1,194,000.00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996,133.33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1,417,000.00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838,463.26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59.17 </a:t>
                      </a:r>
                    </a:p>
                  </a:txBody>
                  <a:tcPr marL="9525" marR="9525" marT="9525" marB="0" anchor="b"/>
                </a:tc>
                <a:extLst>
                  <a:ext uri="{0D108BD9-81ED-4DB2-BD59-A6C34878D82A}">
                    <a16:rowId xmlns:a16="http://schemas.microsoft.com/office/drawing/2014/main" xmlns="" val="10004"/>
                  </a:ext>
                </a:extLst>
              </a:tr>
              <a:tr h="465776">
                <a:tc>
                  <a:txBody>
                    <a:bodyPr/>
                    <a:lstStyle/>
                    <a:p>
                      <a:pPr algn="l" fontAlgn="b"/>
                      <a:r>
                        <a:rPr lang="en-US" sz="1400" b="1" i="0" u="none" strike="noStrike" dirty="0">
                          <a:solidFill>
                            <a:srgbClr val="000000"/>
                          </a:solidFill>
                          <a:effectLst/>
                          <a:latin typeface="Calibri" panose="020F0502020204030204" pitchFamily="34" charset="0"/>
                        </a:rPr>
                        <a:t> COMPEN.TRAN.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2,355,185.00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2,604,375.62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4,017,671.14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4,017,671.14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5,167,968.47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3,911,433.00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75.69 </a:t>
                      </a:r>
                    </a:p>
                  </a:txBody>
                  <a:tcPr marL="9525" marR="9525" marT="9525" marB="0" anchor="b"/>
                </a:tc>
                <a:extLst>
                  <a:ext uri="{0D108BD9-81ED-4DB2-BD59-A6C34878D82A}">
                    <a16:rowId xmlns:a16="http://schemas.microsoft.com/office/drawing/2014/main" xmlns="" val="10007"/>
                  </a:ext>
                </a:extLst>
              </a:tr>
              <a:tr h="462886">
                <a:tc>
                  <a:txBody>
                    <a:bodyPr/>
                    <a:lstStyle/>
                    <a:p>
                      <a:pPr algn="l" fontAlgn="b"/>
                      <a:r>
                        <a:rPr lang="en-US" sz="1400" b="1" i="0" u="none" strike="noStrike" dirty="0">
                          <a:solidFill>
                            <a:srgbClr val="000000"/>
                          </a:solidFill>
                          <a:effectLst/>
                          <a:latin typeface="Calibri" panose="020F0502020204030204" pitchFamily="34" charset="0"/>
                        </a:rPr>
                        <a:t> G&amp;S TRANSFER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101,865.00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101,865.00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56,000.00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38,300.21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93,500.00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   </a:t>
                      </a:r>
                    </a:p>
                  </a:txBody>
                  <a:tcPr marL="9525" marR="9525" marT="9525" marB="0" anchor="b"/>
                </a:tc>
                <a:extLst>
                  <a:ext uri="{0D108BD9-81ED-4DB2-BD59-A6C34878D82A}">
                    <a16:rowId xmlns:a16="http://schemas.microsoft.com/office/drawing/2014/main" xmlns="" val="10005"/>
                  </a:ext>
                </a:extLst>
              </a:tr>
              <a:tr h="444338">
                <a:tc>
                  <a:txBody>
                    <a:bodyPr/>
                    <a:lstStyle/>
                    <a:p>
                      <a:pPr algn="l" fontAlgn="b"/>
                      <a:r>
                        <a:rPr lang="en-US" sz="1400" b="1" i="0" u="none" strike="noStrike" dirty="0">
                          <a:solidFill>
                            <a:srgbClr val="000000"/>
                          </a:solidFill>
                          <a:effectLst/>
                          <a:latin typeface="Calibri" panose="020F0502020204030204" pitchFamily="34" charset="0"/>
                        </a:rPr>
                        <a:t> DACF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3,377,394.11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788,511.46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2,000,000.00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1,094,788.58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3,686,609.00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552,246.34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14.98 </a:t>
                      </a:r>
                    </a:p>
                  </a:txBody>
                  <a:tcPr marL="9525" marR="9525" marT="9525" marB="0" anchor="b"/>
                </a:tc>
                <a:extLst>
                  <a:ext uri="{0D108BD9-81ED-4DB2-BD59-A6C34878D82A}">
                    <a16:rowId xmlns:a16="http://schemas.microsoft.com/office/drawing/2014/main" xmlns="" val="10008"/>
                  </a:ext>
                </a:extLst>
              </a:tr>
              <a:tr h="462886">
                <a:tc>
                  <a:txBody>
                    <a:bodyPr/>
                    <a:lstStyle/>
                    <a:p>
                      <a:pPr algn="l" fontAlgn="b"/>
                      <a:r>
                        <a:rPr lang="en-US" sz="1400" b="1" i="0" u="none" strike="noStrike">
                          <a:solidFill>
                            <a:srgbClr val="000000"/>
                          </a:solidFill>
                          <a:effectLst/>
                          <a:latin typeface="Calibri" panose="020F0502020204030204" pitchFamily="34" charset="0"/>
                        </a:rPr>
                        <a:t> DACF-RFG</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1,164,502.04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1,164,502.40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1,164,502.04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50,000.00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2,902,699.00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1,837,631.00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63.31 </a:t>
                      </a:r>
                    </a:p>
                  </a:txBody>
                  <a:tcPr marL="9525" marR="9525" marT="9525" marB="0" anchor="b"/>
                </a:tc>
                <a:extLst>
                  <a:ext uri="{0D108BD9-81ED-4DB2-BD59-A6C34878D82A}">
                    <a16:rowId xmlns:a16="http://schemas.microsoft.com/office/drawing/2014/main" xmlns="" val="10009"/>
                  </a:ext>
                </a:extLst>
              </a:tr>
              <a:tr h="444338">
                <a:tc>
                  <a:txBody>
                    <a:bodyPr/>
                    <a:lstStyle/>
                    <a:p>
                      <a:pPr algn="l" fontAlgn="b"/>
                      <a:r>
                        <a:rPr lang="en-US" sz="1400" b="1" i="0" u="none" strike="noStrike">
                          <a:solidFill>
                            <a:srgbClr val="000000"/>
                          </a:solidFill>
                          <a:effectLst/>
                          <a:latin typeface="Calibri" panose="020F0502020204030204" pitchFamily="34" charset="0"/>
                        </a:rPr>
                        <a:t> MP'S CF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340,000.00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378,889.98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490,000.00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476,544.89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1,210,000.00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649,214.41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53.65 </a:t>
                      </a:r>
                    </a:p>
                  </a:txBody>
                  <a:tcPr marL="9525" marR="9525" marT="9525" marB="0" anchor="b"/>
                </a:tc>
                <a:extLst>
                  <a:ext uri="{0D108BD9-81ED-4DB2-BD59-A6C34878D82A}">
                    <a16:rowId xmlns:a16="http://schemas.microsoft.com/office/drawing/2014/main" xmlns="" val="10010"/>
                  </a:ext>
                </a:extLst>
              </a:tr>
              <a:tr h="444338">
                <a:tc>
                  <a:txBody>
                    <a:bodyPr/>
                    <a:lstStyle/>
                    <a:p>
                      <a:pPr algn="l" fontAlgn="b"/>
                      <a:r>
                        <a:rPr lang="en-US" sz="1400" b="1" i="0" u="none" strike="noStrike">
                          <a:solidFill>
                            <a:srgbClr val="000000"/>
                          </a:solidFill>
                          <a:effectLst/>
                          <a:latin typeface="Calibri" panose="020F0502020204030204" pitchFamily="34" charset="0"/>
                        </a:rPr>
                        <a:t> MAG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82,502.00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82,501.59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59,098.63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59,098.63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   </a:t>
                      </a:r>
                    </a:p>
                  </a:txBody>
                  <a:tcPr marL="9525" marR="9525" marT="9525" marB="0" anchor="b"/>
                </a:tc>
                <a:extLst>
                  <a:ext uri="{0D108BD9-81ED-4DB2-BD59-A6C34878D82A}">
                    <a16:rowId xmlns:a16="http://schemas.microsoft.com/office/drawing/2014/main" xmlns="" val="10011"/>
                  </a:ext>
                </a:extLst>
              </a:tr>
              <a:tr h="462886">
                <a:tc>
                  <a:txBody>
                    <a:bodyPr/>
                    <a:lstStyle/>
                    <a:p>
                      <a:pPr algn="l" fontAlgn="b"/>
                      <a:r>
                        <a:rPr lang="en-US" sz="1400" b="1" i="0" u="none" strike="noStrike">
                          <a:solidFill>
                            <a:srgbClr val="000000"/>
                          </a:solidFill>
                          <a:effectLst/>
                          <a:latin typeface="Calibri" panose="020F0502020204030204" pitchFamily="34" charset="0"/>
                        </a:rPr>
                        <a:t> SAFETY NET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800,000.00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792,210.00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650,000.00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   </a:t>
                      </a:r>
                    </a:p>
                  </a:txBody>
                  <a:tcPr marL="9525" marR="9525" marT="9525" marB="0" anchor="b"/>
                </a:tc>
                <a:extLst>
                  <a:ext uri="{0D108BD9-81ED-4DB2-BD59-A6C34878D82A}">
                    <a16:rowId xmlns:a16="http://schemas.microsoft.com/office/drawing/2014/main" xmlns="" val="10013"/>
                  </a:ext>
                </a:extLst>
              </a:tr>
              <a:tr h="444338">
                <a:tc>
                  <a:txBody>
                    <a:bodyPr/>
                    <a:lstStyle/>
                    <a:p>
                      <a:pPr algn="l" fontAlgn="b"/>
                      <a:r>
                        <a:rPr lang="en-US" sz="1400" b="1" i="0" u="none" strike="noStrike">
                          <a:solidFill>
                            <a:srgbClr val="000000"/>
                          </a:solidFill>
                          <a:effectLst/>
                          <a:latin typeface="Calibri" panose="020F0502020204030204" pitchFamily="34" charset="0"/>
                        </a:rPr>
                        <a:t> PWD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100,000.00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200,000.00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153,696.70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76.85 </a:t>
                      </a:r>
                    </a:p>
                  </a:txBody>
                  <a:tcPr marL="9525" marR="9525" marT="9525" marB="0" anchor="b"/>
                </a:tc>
                <a:extLst>
                  <a:ext uri="{0D108BD9-81ED-4DB2-BD59-A6C34878D82A}">
                    <a16:rowId xmlns:a16="http://schemas.microsoft.com/office/drawing/2014/main" xmlns="" val="10014"/>
                  </a:ext>
                </a:extLst>
              </a:tr>
              <a:tr h="444338">
                <a:tc>
                  <a:txBody>
                    <a:bodyPr/>
                    <a:lstStyle/>
                    <a:p>
                      <a:pPr algn="l" fontAlgn="b"/>
                      <a:r>
                        <a:rPr lang="en-US" sz="1400" b="1" i="0" u="none" strike="noStrike">
                          <a:solidFill>
                            <a:srgbClr val="000000"/>
                          </a:solidFill>
                          <a:effectLst/>
                          <a:latin typeface="Calibri" panose="020F0502020204030204" pitchFamily="34" charset="0"/>
                        </a:rPr>
                        <a:t> CARBON CREDIT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100,000.00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94,186.85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200,000.00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                                     -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                                     -   </a:t>
                      </a:r>
                    </a:p>
                  </a:txBody>
                  <a:tcPr marL="9525" marR="9525" marT="9525" marB="0" anchor="b"/>
                </a:tc>
                <a:extLst>
                  <a:ext uri="{0D108BD9-81ED-4DB2-BD59-A6C34878D82A}">
                    <a16:rowId xmlns:a16="http://schemas.microsoft.com/office/drawing/2014/main" xmlns="" val="10012"/>
                  </a:ext>
                </a:extLst>
              </a:tr>
              <a:tr h="462886">
                <a:tc>
                  <a:txBody>
                    <a:bodyPr/>
                    <a:lstStyle/>
                    <a:p>
                      <a:pPr algn="l" fontAlgn="b"/>
                      <a:r>
                        <a:rPr lang="en-US" sz="1400" b="1" i="0" u="none" strike="noStrike" dirty="0">
                          <a:solidFill>
                            <a:srgbClr val="000000"/>
                          </a:solidFill>
                          <a:effectLst/>
                          <a:latin typeface="Calibri" panose="020F0502020204030204" pitchFamily="34" charset="0"/>
                        </a:rPr>
                        <a:t> TOTAL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8,650,248.15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6,060,206.25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9,981,271.81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7,618,933.63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15,527,776.47 </a:t>
                      </a:r>
                    </a:p>
                  </a:txBody>
                  <a:tcPr marL="9525" marR="9525" marT="9525" marB="0" anchor="b"/>
                </a:tc>
                <a:tc>
                  <a:txBody>
                    <a:bodyPr/>
                    <a:lstStyle/>
                    <a:p>
                      <a:pPr algn="l" fontAlgn="b"/>
                      <a:r>
                        <a:rPr lang="en-US" sz="1400" b="1" i="0" u="none" strike="noStrike">
                          <a:solidFill>
                            <a:srgbClr val="000000"/>
                          </a:solidFill>
                          <a:effectLst/>
                          <a:latin typeface="Calibri" panose="020F0502020204030204" pitchFamily="34" charset="0"/>
                        </a:rPr>
                        <a:t>               7,942,684.71 </a:t>
                      </a:r>
                    </a:p>
                  </a:txBody>
                  <a:tcPr marL="9525" marR="9525" marT="9525" marB="0" anchor="b"/>
                </a:tc>
                <a:tc>
                  <a:txBody>
                    <a:bodyPr/>
                    <a:lstStyle/>
                    <a:p>
                      <a:pPr algn="l" fontAlgn="b"/>
                      <a:r>
                        <a:rPr lang="en-US" sz="1400" b="1" i="0" u="none" strike="noStrike" dirty="0">
                          <a:solidFill>
                            <a:srgbClr val="000000"/>
                          </a:solidFill>
                          <a:effectLst/>
                          <a:latin typeface="Calibri" panose="020F0502020204030204" pitchFamily="34" charset="0"/>
                        </a:rPr>
                        <a:t>                              51.15 </a:t>
                      </a:r>
                    </a:p>
                  </a:txBody>
                  <a:tcPr marL="9525" marR="9525" marT="9525" marB="0" anchor="b"/>
                </a:tc>
                <a:extLst>
                  <a:ext uri="{0D108BD9-81ED-4DB2-BD59-A6C34878D82A}">
                    <a16:rowId xmlns:a16="http://schemas.microsoft.com/office/drawing/2014/main" xmlns="" val="10015"/>
                  </a:ext>
                </a:extLst>
              </a:tr>
            </a:tbl>
          </a:graphicData>
        </a:graphic>
      </p:graphicFrame>
      <p:sp>
        <p:nvSpPr>
          <p:cNvPr id="2" name="Slide Number Placeholder 1"/>
          <p:cNvSpPr>
            <a:spLocks noGrp="1"/>
          </p:cNvSpPr>
          <p:nvPr>
            <p:ph type="sldNum" sz="quarter" idx="12"/>
          </p:nvPr>
        </p:nvSpPr>
        <p:spPr/>
        <p:txBody>
          <a:bodyPr/>
          <a:lstStyle/>
          <a:p>
            <a:fld id="{E04EFAD9-699F-4CA0-94FF-8FDA019BA31A}" type="slidenum">
              <a:rPr lang="en-GB" smtClean="0"/>
              <a:t>9</a:t>
            </a:fld>
            <a:endParaRPr lang="en-GB"/>
          </a:p>
        </p:txBody>
      </p:sp>
    </p:spTree>
    <p:extLst>
      <p:ext uri="{BB962C8B-B14F-4D97-AF65-F5344CB8AC3E}">
        <p14:creationId xmlns:p14="http://schemas.microsoft.com/office/powerpoint/2010/main" val="1743623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10437</TotalTime>
  <Words>3190</Words>
  <Application>Microsoft Office PowerPoint</Application>
  <PresentationFormat>Widescreen</PresentationFormat>
  <Paragraphs>1184</Paragraphs>
  <Slides>38</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 Unicode MS</vt:lpstr>
      <vt:lpstr>Aptos</vt:lpstr>
      <vt:lpstr>Aptos Narrow</vt:lpstr>
      <vt:lpstr>Arial</vt:lpstr>
      <vt:lpstr>Calibri</vt:lpstr>
      <vt:lpstr>Calibri Light</vt:lpstr>
      <vt:lpstr>Cambria</vt:lpstr>
      <vt:lpstr>Times New Roman</vt:lpstr>
      <vt:lpstr>Wingdings</vt:lpstr>
      <vt:lpstr>Office Theme</vt:lpstr>
      <vt:lpstr>JUABOSO DISTRICT ASSEMBLY </vt:lpstr>
      <vt:lpstr>Outline of the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Completion of Security Post at Juaboso-Nkwanta to Benchemaa Barrier</vt:lpstr>
      <vt:lpstr> COMPLETION OF 1NO 6UNIT CLASSROOM BLOCK AT SAYERANO</vt:lpstr>
      <vt:lpstr>PROCURED AND SUPPLIED 18,000 OIL PALM SEEDLINGS TO BENEFICIARY FARMERS UNDER THE SAFETY NET PROGRAMME</vt:lpstr>
      <vt:lpstr>EMPLOYED 175 BENEFICIARIES UNDER GHANA PRODUCTIVE SAFETYNET (II) IN 3 BENEFICIARY COMMUNITIES  (SAYERANO, NKATIESO AND JUABOSO NKWANTA)</vt:lpstr>
      <vt:lpstr>RESHAPED 11KM FEEDER ROAD FROM ATTOHEKROM TO DOMI</vt:lpstr>
      <vt:lpstr>RESHAPED 4KM FEEDER ROAD FROM BOINZAN TO AMANTRESO</vt:lpstr>
      <vt:lpstr> Policy Outcome Indicators and Targets </vt:lpstr>
      <vt:lpstr>PowerPoint Presentation</vt:lpstr>
      <vt:lpstr>PowerPoint Presentation</vt:lpstr>
      <vt:lpstr>PowerPoint Presentation</vt:lpstr>
      <vt:lpstr>PowerPoint Presentation</vt:lpstr>
      <vt:lpstr>PowerPoint Presentation</vt:lpstr>
      <vt:lpstr>PowerPoint Presentation</vt:lpstr>
      <vt:lpstr> Policy Outcome Indicators and Targets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BODI BUDGET</dc:creator>
  <cp:lastModifiedBy>DFO</cp:lastModifiedBy>
  <cp:revision>888</cp:revision>
  <cp:lastPrinted>2024-11-04T14:07:31Z</cp:lastPrinted>
  <dcterms:created xsi:type="dcterms:W3CDTF">2021-09-27T20:41:11Z</dcterms:created>
  <dcterms:modified xsi:type="dcterms:W3CDTF">2025-02-06T15:18:52Z</dcterms:modified>
</cp:coreProperties>
</file>